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6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9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87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9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02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1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8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89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5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0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5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5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4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FE27-46F2-30AE-1F76-D5A76EB6A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164FE-4B54-25A4-2D28-E81D16C9C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03366-9ED4-A8C1-7302-9386BBCC1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326112" cy="82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6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10933C-3ABC-4F86-73BD-C20425E7C22A}"/>
              </a:ext>
            </a:extLst>
          </p:cNvPr>
          <p:cNvSpPr/>
          <p:nvPr/>
        </p:nvSpPr>
        <p:spPr>
          <a:xfrm>
            <a:off x="2450592" y="1728216"/>
            <a:ext cx="7395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altLang="zh-C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FinalVă</a:t>
            </a:r>
            <a:r>
              <a:rPr lang="en-GB" altLang="zh-C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GB" altLang="zh-C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mulțumim</a:t>
            </a:r>
            <a:r>
              <a:rPr lang="en-GB" altLang="zh-C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GB" altLang="zh-C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pentru</a:t>
            </a:r>
            <a:r>
              <a:rPr lang="en-GB" altLang="zh-C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GB" altLang="zh-C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atenție</a:t>
            </a:r>
            <a:r>
              <a:rPr lang="en-GB" altLang="zh-C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en-GB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5FA4F-12D6-D4FE-48A6-AFEB09CA9BC0}"/>
              </a:ext>
            </a:extLst>
          </p:cNvPr>
          <p:cNvSpPr txBox="1"/>
          <p:nvPr/>
        </p:nvSpPr>
        <p:spPr>
          <a:xfrm>
            <a:off x="2569464" y="4032504"/>
            <a:ext cx="8339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Notă legală:© QUERCUS PARKET. Toate drepturile rezervate.Toate informațiile din această prezentare sunt confidențiale și destinate exclusiv destinatarului.Este interzisă reproducerea, distribuirea sau divulgarea fără acordul scris prealabil al QUERCUS PARKET.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7047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BC2B8-F89A-77A0-3A75-C9B54CC9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984"/>
            <a:ext cx="12192000" cy="81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0279-B6E2-0323-085C-0B79EAF4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Introducere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18B4F4-D2FE-BC23-6CF7-36AB98146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2728" y="1800206"/>
            <a:ext cx="10341864" cy="420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O </a:t>
            </a:r>
            <a:r>
              <a:rPr lang="en-GB" dirty="0" err="1"/>
              <a:t>fabrică</a:t>
            </a:r>
            <a:r>
              <a:rPr lang="en-GB" dirty="0"/>
              <a:t> de </a:t>
            </a:r>
            <a:r>
              <a:rPr lang="en-GB" dirty="0" err="1"/>
              <a:t>cherestea</a:t>
            </a:r>
            <a:r>
              <a:rPr lang="en-GB" dirty="0"/>
              <a:t> de </a:t>
            </a:r>
            <a:r>
              <a:rPr lang="en-GB" dirty="0" err="1"/>
              <a:t>familie</a:t>
            </a:r>
            <a:r>
              <a:rPr lang="en-GB" dirty="0"/>
              <a:t>, </a:t>
            </a:r>
            <a:r>
              <a:rPr lang="en-GB" dirty="0" err="1"/>
              <a:t>aflată</a:t>
            </a:r>
            <a:r>
              <a:rPr lang="en-GB" dirty="0"/>
              <a:t> la a </a:t>
            </a:r>
            <a:r>
              <a:rPr lang="en-GB" dirty="0" err="1"/>
              <a:t>doua</a:t>
            </a:r>
            <a:r>
              <a:rPr lang="en-GB" dirty="0"/>
              <a:t> </a:t>
            </a:r>
            <a:r>
              <a:rPr lang="en-GB" dirty="0" err="1"/>
              <a:t>generație</a:t>
            </a:r>
            <a:r>
              <a:rPr lang="en-GB" dirty="0"/>
              <a:t> (</a:t>
            </a:r>
            <a:r>
              <a:rPr lang="en-GB" dirty="0" err="1"/>
              <a:t>înființată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1997), </a:t>
            </a:r>
            <a:r>
              <a:rPr lang="en-GB" dirty="0" err="1"/>
              <a:t>orientată</a:t>
            </a:r>
            <a:r>
              <a:rPr lang="en-GB" dirty="0"/>
              <a:t> </a:t>
            </a:r>
            <a:r>
              <a:rPr lang="en-GB" dirty="0" err="1"/>
              <a:t>către</a:t>
            </a:r>
            <a:r>
              <a:rPr lang="en-GB" dirty="0"/>
              <a:t> </a:t>
            </a:r>
            <a:r>
              <a:rPr lang="en-GB" dirty="0" err="1"/>
              <a:t>precizie</a:t>
            </a:r>
            <a:r>
              <a:rPr lang="en-GB" dirty="0"/>
              <a:t>, </a:t>
            </a:r>
            <a:r>
              <a:rPr lang="en-GB" dirty="0" err="1"/>
              <a:t>consistență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calitate</a:t>
            </a:r>
            <a:r>
              <a:rPr lang="en-GB" dirty="0"/>
              <a:t> </a:t>
            </a:r>
            <a:r>
              <a:rPr lang="en-GB" dirty="0" err="1"/>
              <a:t>superioară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Specializată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producția</a:t>
            </a:r>
            <a:r>
              <a:rPr lang="en-GB" dirty="0"/>
              <a:t> de </a:t>
            </a:r>
            <a:r>
              <a:rPr lang="en-GB" dirty="0" err="1"/>
              <a:t>lemn</a:t>
            </a:r>
            <a:r>
              <a:rPr lang="en-GB" dirty="0"/>
              <a:t> de </a:t>
            </a:r>
            <a:r>
              <a:rPr lang="en-GB" dirty="0" err="1"/>
              <a:t>înaltă</a:t>
            </a:r>
            <a:r>
              <a:rPr lang="en-GB" dirty="0"/>
              <a:t> </a:t>
            </a:r>
            <a:r>
              <a:rPr lang="en-GB" dirty="0" err="1"/>
              <a:t>calitate</a:t>
            </a:r>
            <a:r>
              <a:rPr lang="en-GB" dirty="0"/>
              <a:t> din </a:t>
            </a:r>
            <a:r>
              <a:rPr lang="en-GB" dirty="0" err="1"/>
              <a:t>frasin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stejar</a:t>
            </a:r>
            <a:r>
              <a:rPr lang="en-GB" dirty="0"/>
              <a:t>, precum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parchet</a:t>
            </a:r>
            <a:r>
              <a:rPr lang="en-GB" dirty="0"/>
              <a:t> </a:t>
            </a:r>
            <a:r>
              <a:rPr lang="en-GB" dirty="0" err="1"/>
              <a:t>clasic</a:t>
            </a:r>
            <a:r>
              <a:rPr lang="en-GB" dirty="0"/>
              <a:t> din </a:t>
            </a:r>
            <a:r>
              <a:rPr lang="en-GB" dirty="0" err="1"/>
              <a:t>lemn</a:t>
            </a:r>
            <a:r>
              <a:rPr lang="en-GB" dirty="0"/>
              <a:t> </a:t>
            </a:r>
            <a:r>
              <a:rPr lang="en-GB" dirty="0" err="1"/>
              <a:t>masiv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stratificat</a:t>
            </a:r>
            <a:r>
              <a:rPr lang="en-GB" dirty="0"/>
              <a:t>.</a:t>
            </a:r>
          </a:p>
          <a:p>
            <a:r>
              <a:rPr lang="en-GB" dirty="0" err="1"/>
              <a:t>Specializare</a:t>
            </a:r>
            <a:r>
              <a:rPr lang="en-GB" dirty="0"/>
              <a:t> </a:t>
            </a:r>
            <a:r>
              <a:rPr lang="en-GB" dirty="0" err="1"/>
              <a:t>principală</a:t>
            </a:r>
            <a:r>
              <a:rPr lang="en-GB" dirty="0"/>
              <a:t>: </a:t>
            </a:r>
            <a:r>
              <a:rPr lang="en-GB" i="1" dirty="0"/>
              <a:t>Quercus </a:t>
            </a:r>
            <a:r>
              <a:rPr lang="en-GB" i="1" dirty="0" err="1"/>
              <a:t>robur</a:t>
            </a:r>
            <a:r>
              <a:rPr lang="en-GB" dirty="0"/>
              <a:t> (</a:t>
            </a:r>
            <a:r>
              <a:rPr lang="en-GB" dirty="0" err="1"/>
              <a:t>stejar</a:t>
            </a:r>
            <a:r>
              <a:rPr lang="en-GB" dirty="0"/>
              <a:t> </a:t>
            </a:r>
            <a:r>
              <a:rPr lang="en-GB" dirty="0" err="1"/>
              <a:t>pedunculat</a:t>
            </a:r>
            <a:r>
              <a:rPr lang="en-GB" dirty="0"/>
              <a:t>) — </a:t>
            </a:r>
            <a:r>
              <a:rPr lang="en-GB" dirty="0" err="1"/>
              <a:t>cunoscut</a:t>
            </a:r>
            <a:r>
              <a:rPr lang="en-GB" dirty="0"/>
              <a:t> ca </a:t>
            </a:r>
            <a:r>
              <a:rPr lang="en-GB" dirty="0" err="1"/>
              <a:t>stejar</a:t>
            </a:r>
            <a:r>
              <a:rPr lang="en-GB" dirty="0"/>
              <a:t> </a:t>
            </a:r>
            <a:r>
              <a:rPr lang="en-GB" dirty="0" err="1"/>
              <a:t>slavon</a:t>
            </a:r>
            <a:r>
              <a:rPr lang="en-GB" dirty="0"/>
              <a:t>, </a:t>
            </a:r>
            <a:r>
              <a:rPr lang="en-GB" dirty="0" err="1"/>
              <a:t>apreciat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rezistența</a:t>
            </a:r>
            <a:r>
              <a:rPr lang="en-GB" dirty="0"/>
              <a:t>, </a:t>
            </a:r>
            <a:r>
              <a:rPr lang="en-GB" dirty="0" err="1"/>
              <a:t>structura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aspectul</a:t>
            </a:r>
            <a:r>
              <a:rPr lang="en-GB" dirty="0"/>
              <a:t> </a:t>
            </a:r>
            <a:r>
              <a:rPr lang="en-GB" dirty="0" err="1"/>
              <a:t>său</a:t>
            </a:r>
            <a:r>
              <a:rPr lang="en-GB" dirty="0"/>
              <a:t> atemporal.</a:t>
            </a:r>
          </a:p>
          <a:p>
            <a:r>
              <a:rPr lang="en-GB" dirty="0" err="1"/>
              <a:t>Aprovizionare</a:t>
            </a:r>
            <a:r>
              <a:rPr lang="en-GB" dirty="0"/>
              <a:t> </a:t>
            </a:r>
            <a:r>
              <a:rPr lang="en-GB" dirty="0" err="1"/>
              <a:t>complet</a:t>
            </a:r>
            <a:r>
              <a:rPr lang="en-GB" dirty="0"/>
              <a:t> </a:t>
            </a:r>
            <a:r>
              <a:rPr lang="en-GB" dirty="0" err="1"/>
              <a:t>trasabilă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conformă</a:t>
            </a:r>
            <a:r>
              <a:rPr lang="en-GB" dirty="0"/>
              <a:t> (EUDR, EUTR, UKTR, Lacey Act)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întreaga</a:t>
            </a:r>
            <a:r>
              <a:rPr lang="en-GB" dirty="0"/>
              <a:t> </a:t>
            </a:r>
            <a:r>
              <a:rPr lang="en-GB" dirty="0" err="1"/>
              <a:t>Europă</a:t>
            </a:r>
            <a:r>
              <a:rPr lang="en-GB" dirty="0"/>
              <a:t> de Sud-Est.</a:t>
            </a:r>
          </a:p>
          <a:p>
            <a:r>
              <a:rPr lang="en-GB" dirty="0"/>
              <a:t>Origine </a:t>
            </a:r>
            <a:r>
              <a:rPr lang="en-GB" dirty="0" err="1"/>
              <a:t>principală</a:t>
            </a:r>
            <a:r>
              <a:rPr lang="en-GB" dirty="0"/>
              <a:t>: </a:t>
            </a:r>
            <a:r>
              <a:rPr lang="en-GB" dirty="0" err="1"/>
              <a:t>pădurea</a:t>
            </a:r>
            <a:r>
              <a:rPr lang="en-GB" dirty="0"/>
              <a:t> </a:t>
            </a:r>
            <a:r>
              <a:rPr lang="en-GB" dirty="0" err="1"/>
              <a:t>Morović</a:t>
            </a:r>
            <a:r>
              <a:rPr lang="en-GB" dirty="0"/>
              <a:t> (Serbia) — </a:t>
            </a:r>
            <a:r>
              <a:rPr lang="en-GB" dirty="0" err="1"/>
              <a:t>stejar</a:t>
            </a:r>
            <a:r>
              <a:rPr lang="en-GB" dirty="0"/>
              <a:t> premium, </a:t>
            </a:r>
            <a:r>
              <a:rPr lang="en-GB" dirty="0" err="1"/>
              <a:t>gestionat</a:t>
            </a:r>
            <a:r>
              <a:rPr lang="en-GB" dirty="0"/>
              <a:t> </a:t>
            </a:r>
            <a:r>
              <a:rPr lang="en-GB" dirty="0" err="1"/>
              <a:t>sustenabil</a:t>
            </a:r>
            <a:r>
              <a:rPr lang="en-GB" dirty="0"/>
              <a:t>, cu o </a:t>
            </a:r>
            <a:r>
              <a:rPr lang="en-GB" dirty="0" err="1"/>
              <a:t>tradiție</a:t>
            </a:r>
            <a:r>
              <a:rPr lang="en-GB" dirty="0"/>
              <a:t> </a:t>
            </a:r>
            <a:r>
              <a:rPr lang="en-GB" dirty="0" err="1"/>
              <a:t>forestieră</a:t>
            </a:r>
            <a:r>
              <a:rPr lang="en-GB" dirty="0"/>
              <a:t> </a:t>
            </a:r>
            <a:r>
              <a:rPr lang="en-GB" dirty="0" err="1"/>
              <a:t>îndelungată</a:t>
            </a:r>
            <a:r>
              <a:rPr lang="en-GB" dirty="0"/>
              <a:t>.</a:t>
            </a:r>
          </a:p>
          <a:p>
            <a:r>
              <a:rPr lang="en-GB" dirty="0" err="1"/>
              <a:t>Integrarea</a:t>
            </a:r>
            <a:r>
              <a:rPr lang="en-GB" dirty="0"/>
              <a:t> </a:t>
            </a:r>
            <a:r>
              <a:rPr lang="en-GB" dirty="0" err="1"/>
              <a:t>expertizei</a:t>
            </a:r>
            <a:r>
              <a:rPr lang="en-GB" dirty="0"/>
              <a:t> </a:t>
            </a:r>
            <a:r>
              <a:rPr lang="en-GB" dirty="0" err="1"/>
              <a:t>tradiționale</a:t>
            </a:r>
            <a:r>
              <a:rPr lang="en-GB" dirty="0"/>
              <a:t> cu </a:t>
            </a:r>
            <a:r>
              <a:rPr lang="en-GB" dirty="0" err="1"/>
              <a:t>producția</a:t>
            </a:r>
            <a:r>
              <a:rPr lang="en-GB" dirty="0"/>
              <a:t> </a:t>
            </a:r>
            <a:r>
              <a:rPr lang="en-GB" dirty="0" err="1"/>
              <a:t>modernă</a:t>
            </a:r>
            <a:r>
              <a:rPr lang="en-GB" dirty="0"/>
              <a:t>, </a:t>
            </a:r>
            <a:r>
              <a:rPr lang="en-GB" dirty="0" err="1"/>
              <a:t>susținută</a:t>
            </a:r>
            <a:r>
              <a:rPr lang="en-GB" dirty="0"/>
              <a:t> de un </a:t>
            </a:r>
            <a:r>
              <a:rPr lang="en-GB" dirty="0" err="1"/>
              <a:t>parteneriat</a:t>
            </a:r>
            <a:r>
              <a:rPr lang="en-GB" dirty="0"/>
              <a:t> </a:t>
            </a:r>
            <a:r>
              <a:rPr lang="en-GB" dirty="0" err="1"/>
              <a:t>internațional</a:t>
            </a:r>
            <a:r>
              <a:rPr lang="en-GB" dirty="0"/>
              <a:t> de </a:t>
            </a:r>
            <a:r>
              <a:rPr lang="en-GB" dirty="0" err="1"/>
              <a:t>producție</a:t>
            </a:r>
            <a:r>
              <a:rPr lang="en-GB" dirty="0"/>
              <a:t> (</a:t>
            </a:r>
            <a:r>
              <a:rPr lang="en-GB" dirty="0" err="1"/>
              <a:t>Cambodgia</a:t>
            </a:r>
            <a:r>
              <a:rPr lang="en-GB" dirty="0"/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7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237D-786C-A2DB-4D5D-06D58244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Istoric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10F319-4D5B-8961-3C7F-144BC3EB7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8448" y="1393785"/>
            <a:ext cx="10206164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/>
              <a:t>1997–2009 | Era STRELA</a:t>
            </a:r>
            <a:br>
              <a:rPr lang="en-GB" sz="1600" dirty="0"/>
            </a:br>
            <a:r>
              <a:rPr lang="en-GB" sz="1600" dirty="0" err="1"/>
              <a:t>Faza</a:t>
            </a:r>
            <a:r>
              <a:rPr lang="en-GB" sz="1600" dirty="0"/>
              <a:t> de </a:t>
            </a:r>
            <a:r>
              <a:rPr lang="en-GB" sz="1600" dirty="0" err="1"/>
              <a:t>fundamentare</a:t>
            </a:r>
            <a:r>
              <a:rPr lang="en-GB" sz="1600" dirty="0"/>
              <a:t> — </a:t>
            </a:r>
            <a:r>
              <a:rPr lang="en-GB" sz="1600" dirty="0" err="1"/>
              <a:t>cea</a:t>
            </a:r>
            <a:r>
              <a:rPr lang="en-GB" sz="1600" dirty="0"/>
              <a:t> </a:t>
            </a:r>
            <a:r>
              <a:rPr lang="en-GB" sz="1600" dirty="0" err="1"/>
              <a:t>mai</a:t>
            </a:r>
            <a:r>
              <a:rPr lang="en-GB" sz="1600" dirty="0"/>
              <a:t> mare </a:t>
            </a:r>
            <a:r>
              <a:rPr lang="en-GB" sz="1600" dirty="0" err="1"/>
              <a:t>fabrică</a:t>
            </a:r>
            <a:r>
              <a:rPr lang="en-GB" sz="1600" dirty="0"/>
              <a:t> de </a:t>
            </a:r>
            <a:r>
              <a:rPr lang="en-GB" sz="1600" dirty="0" err="1"/>
              <a:t>cherestea</a:t>
            </a:r>
            <a:r>
              <a:rPr lang="en-GB" sz="1600" dirty="0"/>
              <a:t> de </a:t>
            </a:r>
            <a:r>
              <a:rPr lang="en-GB" sz="1600" dirty="0" err="1"/>
              <a:t>stejar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frasin</a:t>
            </a:r>
            <a:r>
              <a:rPr lang="en-GB" sz="1600" dirty="0"/>
              <a:t> din Serbia, </a:t>
            </a:r>
            <a:r>
              <a:rPr lang="en-GB" sz="1600" dirty="0" err="1"/>
              <a:t>axată</a:t>
            </a:r>
            <a:r>
              <a:rPr lang="en-GB" sz="1600" dirty="0"/>
              <a:t> pe </a:t>
            </a:r>
            <a:r>
              <a:rPr lang="en-GB" sz="1600" dirty="0" err="1"/>
              <a:t>precizie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export de </a:t>
            </a:r>
            <a:r>
              <a:rPr lang="en-GB" sz="1600" dirty="0" err="1"/>
              <a:t>volum</a:t>
            </a:r>
            <a:r>
              <a:rPr lang="en-GB" sz="1600" dirty="0"/>
              <a:t> mare.</a:t>
            </a:r>
            <a:br>
              <a:rPr lang="en-GB" sz="1600" dirty="0"/>
            </a:br>
            <a:r>
              <a:rPr lang="en-GB" sz="1600" dirty="0" err="1"/>
              <a:t>Contractul</a:t>
            </a:r>
            <a:r>
              <a:rPr lang="en-GB" sz="1600" dirty="0"/>
              <a:t> pe termen lung cu </a:t>
            </a:r>
            <a:r>
              <a:rPr lang="en-GB" sz="1600" dirty="0" err="1"/>
              <a:t>Vojvodinašume</a:t>
            </a:r>
            <a:r>
              <a:rPr lang="en-GB" sz="1600" dirty="0"/>
              <a:t> a </a:t>
            </a:r>
            <a:r>
              <a:rPr lang="en-GB" sz="1600" dirty="0" err="1"/>
              <a:t>asigurat</a:t>
            </a:r>
            <a:r>
              <a:rPr lang="en-GB" sz="1600" dirty="0"/>
              <a:t> </a:t>
            </a:r>
            <a:r>
              <a:rPr lang="en-GB" sz="1600" dirty="0" err="1"/>
              <a:t>aprovizionarea</a:t>
            </a:r>
            <a:r>
              <a:rPr lang="en-GB" sz="1600" dirty="0"/>
              <a:t> </a:t>
            </a:r>
            <a:r>
              <a:rPr lang="en-GB" sz="1600" dirty="0" err="1"/>
              <a:t>continuă</a:t>
            </a:r>
            <a:r>
              <a:rPr lang="en-GB" sz="1600" dirty="0"/>
              <a:t> cu </a:t>
            </a:r>
            <a:r>
              <a:rPr lang="en-GB" sz="1600" dirty="0" err="1"/>
              <a:t>stejar</a:t>
            </a:r>
            <a:r>
              <a:rPr lang="en-GB" sz="1600" dirty="0"/>
              <a:t> </a:t>
            </a:r>
            <a:r>
              <a:rPr lang="en-GB" sz="1600" dirty="0" err="1"/>
              <a:t>slavon</a:t>
            </a:r>
            <a:r>
              <a:rPr lang="en-GB" sz="1600" dirty="0"/>
              <a:t> premium (</a:t>
            </a:r>
            <a:r>
              <a:rPr lang="en-GB" sz="1600" i="1" dirty="0"/>
              <a:t>Quercus </a:t>
            </a:r>
            <a:r>
              <a:rPr lang="en-GB" sz="1600" i="1" dirty="0" err="1"/>
              <a:t>robur</a:t>
            </a:r>
            <a:r>
              <a:rPr lang="en-GB" sz="1600" dirty="0"/>
              <a:t>).</a:t>
            </a:r>
            <a:br>
              <a:rPr lang="en-GB" sz="1600" dirty="0"/>
            </a:br>
            <a:r>
              <a:rPr lang="en-GB" sz="1600" dirty="0" err="1"/>
              <a:t>Prezență</a:t>
            </a:r>
            <a:r>
              <a:rPr lang="en-GB" sz="1600" dirty="0"/>
              <a:t> </a:t>
            </a:r>
            <a:r>
              <a:rPr lang="en-GB" sz="1600" dirty="0" err="1"/>
              <a:t>internațională</a:t>
            </a:r>
            <a:r>
              <a:rPr lang="en-GB" sz="1600" dirty="0"/>
              <a:t> </a:t>
            </a:r>
            <a:r>
              <a:rPr lang="en-GB" sz="1600" dirty="0" err="1"/>
              <a:t>puternică</a:t>
            </a:r>
            <a:r>
              <a:rPr lang="en-GB" sz="1600" dirty="0"/>
              <a:t> (UE, </a:t>
            </a:r>
            <a:r>
              <a:rPr lang="en-GB" sz="1600" dirty="0" err="1"/>
              <a:t>Orientul</a:t>
            </a:r>
            <a:r>
              <a:rPr lang="en-GB" sz="1600" dirty="0"/>
              <a:t> </a:t>
            </a:r>
            <a:r>
              <a:rPr lang="en-GB" sz="1600" dirty="0" err="1"/>
              <a:t>Mijlociu</a:t>
            </a:r>
            <a:r>
              <a:rPr lang="en-GB" sz="1600" dirty="0"/>
              <a:t>)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proiecte</a:t>
            </a:r>
            <a:r>
              <a:rPr lang="en-GB" sz="1600" dirty="0"/>
              <a:t> de </a:t>
            </a:r>
            <a:r>
              <a:rPr lang="en-GB" sz="1600" dirty="0" err="1"/>
              <a:t>referință</a:t>
            </a:r>
            <a:r>
              <a:rPr lang="en-GB" sz="1600" dirty="0"/>
              <a:t> (ex.: </a:t>
            </a:r>
            <a:r>
              <a:rPr lang="en-GB" sz="1600" dirty="0" err="1"/>
              <a:t>Palatul</a:t>
            </a:r>
            <a:r>
              <a:rPr lang="en-GB" sz="1600" dirty="0"/>
              <a:t> Regal din </a:t>
            </a:r>
            <a:r>
              <a:rPr lang="en-GB" sz="1600" dirty="0" err="1"/>
              <a:t>Azerbaidjan</a:t>
            </a:r>
            <a:r>
              <a:rPr lang="en-GB" sz="1600" dirty="0"/>
              <a:t>).</a:t>
            </a:r>
          </a:p>
          <a:p>
            <a:r>
              <a:rPr lang="en-GB" sz="1600" b="1" dirty="0"/>
              <a:t>2009–2020 | Era QUERCUS PARKET</a:t>
            </a:r>
            <a:br>
              <a:rPr lang="en-GB" sz="1600" dirty="0"/>
            </a:br>
            <a:r>
              <a:rPr lang="en-GB" sz="1600" dirty="0" err="1"/>
              <a:t>Schimbare</a:t>
            </a:r>
            <a:r>
              <a:rPr lang="en-GB" sz="1600" dirty="0"/>
              <a:t> </a:t>
            </a:r>
            <a:r>
              <a:rPr lang="en-GB" sz="1600" dirty="0" err="1"/>
              <a:t>strategică</a:t>
            </a:r>
            <a:r>
              <a:rPr lang="en-GB" sz="1600" dirty="0"/>
              <a:t> de la </a:t>
            </a:r>
            <a:r>
              <a:rPr lang="en-GB" sz="1600" dirty="0" err="1"/>
              <a:t>volum</a:t>
            </a:r>
            <a:r>
              <a:rPr lang="en-GB" sz="1600" dirty="0"/>
              <a:t> la </a:t>
            </a:r>
            <a:r>
              <a:rPr lang="en-GB" sz="1600" dirty="0" err="1"/>
              <a:t>specializare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parteneriate</a:t>
            </a:r>
            <a:r>
              <a:rPr lang="en-GB" sz="1600" dirty="0"/>
              <a:t>.</a:t>
            </a:r>
            <a:br>
              <a:rPr lang="en-GB" sz="1600" dirty="0"/>
            </a:br>
            <a:r>
              <a:rPr lang="en-GB" sz="1600" dirty="0" err="1"/>
              <a:t>Poziționare</a:t>
            </a:r>
            <a:r>
              <a:rPr lang="en-GB" sz="1600" dirty="0"/>
              <a:t> ca </a:t>
            </a:r>
            <a:r>
              <a:rPr lang="en-GB" sz="1600" dirty="0" err="1"/>
              <a:t>furnizor</a:t>
            </a:r>
            <a:r>
              <a:rPr lang="en-GB" sz="1600" dirty="0"/>
              <a:t> de </a:t>
            </a:r>
            <a:r>
              <a:rPr lang="en-GB" sz="1600" dirty="0" err="1"/>
              <a:t>încredere</a:t>
            </a:r>
            <a:r>
              <a:rPr lang="en-GB" sz="1600" dirty="0"/>
              <a:t> de </a:t>
            </a:r>
            <a:r>
              <a:rPr lang="en-GB" sz="1600" dirty="0" err="1"/>
              <a:t>componente</a:t>
            </a:r>
            <a:r>
              <a:rPr lang="en-GB" sz="1600" dirty="0"/>
              <a:t> </a:t>
            </a:r>
            <a:r>
              <a:rPr lang="en-GB" sz="1600" dirty="0" err="1"/>
              <a:t>semifinite</a:t>
            </a:r>
            <a:r>
              <a:rPr lang="en-GB" sz="1600" dirty="0"/>
              <a:t> din </a:t>
            </a:r>
            <a:r>
              <a:rPr lang="en-GB" sz="1600" dirty="0" err="1"/>
              <a:t>stejar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producători</a:t>
            </a:r>
            <a:r>
              <a:rPr lang="en-GB" sz="1600" dirty="0"/>
              <a:t> de top de </a:t>
            </a:r>
            <a:r>
              <a:rPr lang="en-GB" sz="1600" dirty="0" err="1"/>
              <a:t>pardoseli</a:t>
            </a:r>
            <a:r>
              <a:rPr lang="en-GB" sz="1600" dirty="0"/>
              <a:t> (ex.: Tarkett, </a:t>
            </a:r>
            <a:r>
              <a:rPr lang="en-GB" sz="1600" dirty="0" err="1"/>
              <a:t>Bauwerk</a:t>
            </a:r>
            <a:r>
              <a:rPr lang="en-GB" sz="1600" dirty="0"/>
              <a:t>, Weitzer).</a:t>
            </a:r>
          </a:p>
          <a:p>
            <a:r>
              <a:rPr lang="en-GB" sz="1600" b="1" dirty="0"/>
              <a:t>2020–</a:t>
            </a:r>
            <a:r>
              <a:rPr lang="en-GB" sz="1600" b="1" dirty="0" err="1"/>
              <a:t>Prezent</a:t>
            </a:r>
            <a:r>
              <a:rPr lang="en-GB" sz="1600" b="1" dirty="0"/>
              <a:t> | Era CAMPICO</a:t>
            </a:r>
            <a:br>
              <a:rPr lang="en-GB" sz="1600" dirty="0"/>
            </a:br>
            <a:r>
              <a:rPr lang="en-GB" sz="1600" dirty="0" err="1"/>
              <a:t>Extindere</a:t>
            </a:r>
            <a:r>
              <a:rPr lang="en-GB" sz="1600" dirty="0"/>
              <a:t> </a:t>
            </a:r>
            <a:r>
              <a:rPr lang="en-GB" sz="1600" dirty="0" err="1"/>
              <a:t>globală</a:t>
            </a:r>
            <a:r>
              <a:rPr lang="en-GB" sz="1600" dirty="0"/>
              <a:t> </a:t>
            </a:r>
            <a:r>
              <a:rPr lang="en-GB" sz="1600" dirty="0" err="1"/>
              <a:t>printr</a:t>
            </a:r>
            <a:r>
              <a:rPr lang="en-GB" sz="1600" dirty="0"/>
              <a:t>-o </a:t>
            </a:r>
            <a:r>
              <a:rPr lang="en-GB" sz="1600" dirty="0" err="1"/>
              <a:t>societate</a:t>
            </a:r>
            <a:r>
              <a:rPr lang="en-GB" sz="1600" dirty="0"/>
              <a:t> </a:t>
            </a:r>
            <a:r>
              <a:rPr lang="en-GB" sz="1600" dirty="0" err="1"/>
              <a:t>mixtă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Cambodgia</a:t>
            </a:r>
            <a:r>
              <a:rPr lang="en-GB" sz="1600" dirty="0"/>
              <a:t> — </a:t>
            </a:r>
            <a:r>
              <a:rPr lang="en-GB" sz="1600" dirty="0" err="1"/>
              <a:t>producție</a:t>
            </a:r>
            <a:r>
              <a:rPr lang="en-GB" sz="1600" dirty="0"/>
              <a:t> de </a:t>
            </a:r>
            <a:r>
              <a:rPr lang="en-GB" sz="1600" dirty="0" err="1"/>
              <a:t>pardoseli</a:t>
            </a:r>
            <a:r>
              <a:rPr lang="en-GB" sz="1600" dirty="0"/>
              <a:t> din </a:t>
            </a:r>
            <a:r>
              <a:rPr lang="en-GB" sz="1600" dirty="0" err="1"/>
              <a:t>stejar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trei</a:t>
            </a:r>
            <a:r>
              <a:rPr lang="en-GB" sz="1600" dirty="0"/>
              <a:t> </a:t>
            </a:r>
            <a:r>
              <a:rPr lang="en-GB" sz="1600" dirty="0" err="1"/>
              <a:t>straturi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piața</a:t>
            </a:r>
            <a:r>
              <a:rPr lang="en-GB" sz="1600" dirty="0"/>
              <a:t> SUA.</a:t>
            </a:r>
            <a:br>
              <a:rPr lang="en-GB" sz="1600" dirty="0"/>
            </a:br>
            <a:r>
              <a:rPr lang="en-GB" sz="1600" dirty="0" err="1"/>
              <a:t>Integrarea</a:t>
            </a:r>
            <a:r>
              <a:rPr lang="en-GB" sz="1600" dirty="0"/>
              <a:t> </a:t>
            </a:r>
            <a:r>
              <a:rPr lang="en-GB" sz="1600" dirty="0" err="1"/>
              <a:t>expertizei</a:t>
            </a:r>
            <a:r>
              <a:rPr lang="en-GB" sz="1600" dirty="0"/>
              <a:t> </a:t>
            </a:r>
            <a:r>
              <a:rPr lang="en-GB" sz="1600" dirty="0" err="1"/>
              <a:t>europene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materii</a:t>
            </a:r>
            <a:r>
              <a:rPr lang="en-GB" sz="1600" dirty="0"/>
              <a:t> prime cu </a:t>
            </a:r>
            <a:r>
              <a:rPr lang="en-GB" sz="1600" dirty="0" err="1"/>
              <a:t>rețele</a:t>
            </a:r>
            <a:r>
              <a:rPr lang="en-GB" sz="1600" dirty="0"/>
              <a:t> </a:t>
            </a:r>
            <a:r>
              <a:rPr lang="en-GB" sz="1600" dirty="0" err="1"/>
              <a:t>internaționale</a:t>
            </a:r>
            <a:r>
              <a:rPr lang="en-GB" sz="1600" dirty="0"/>
              <a:t> de </a:t>
            </a:r>
            <a:r>
              <a:rPr lang="en-GB" sz="1600" dirty="0" err="1"/>
              <a:t>producție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distribuție</a:t>
            </a:r>
            <a:r>
              <a:rPr lang="en-GB" sz="1600" dirty="0"/>
              <a:t>.</a:t>
            </a:r>
          </a:p>
          <a:p>
            <a:r>
              <a:rPr lang="en-GB" sz="1600" dirty="0"/>
              <a:t>Dezvoltare </a:t>
            </a:r>
            <a:r>
              <a:rPr lang="en-GB" sz="1600" dirty="0" err="1"/>
              <a:t>continuă</a:t>
            </a:r>
            <a:r>
              <a:rPr lang="en-GB" sz="1600" dirty="0"/>
              <a:t>: de la o </a:t>
            </a:r>
            <a:r>
              <a:rPr lang="en-GB" sz="1600" dirty="0" err="1"/>
              <a:t>fabrică</a:t>
            </a:r>
            <a:r>
              <a:rPr lang="en-GB" sz="1600" dirty="0"/>
              <a:t> de </a:t>
            </a:r>
            <a:r>
              <a:rPr lang="en-GB" sz="1600" dirty="0" err="1"/>
              <a:t>cherestea</a:t>
            </a:r>
            <a:r>
              <a:rPr lang="en-GB" sz="1600" dirty="0"/>
              <a:t> de </a:t>
            </a:r>
            <a:r>
              <a:rPr lang="en-GB" sz="1600" dirty="0" err="1"/>
              <a:t>mari</a:t>
            </a:r>
            <a:r>
              <a:rPr lang="en-GB" sz="1600" dirty="0"/>
              <a:t> </a:t>
            </a:r>
            <a:r>
              <a:rPr lang="en-GB" sz="1600" dirty="0" err="1"/>
              <a:t>dimensiuni</a:t>
            </a:r>
            <a:r>
              <a:rPr lang="en-GB" sz="1600" dirty="0"/>
              <a:t> la un </a:t>
            </a:r>
            <a:r>
              <a:rPr lang="en-GB" sz="1600" dirty="0" err="1"/>
              <a:t>producător</a:t>
            </a:r>
            <a:r>
              <a:rPr lang="en-GB" sz="1600" dirty="0"/>
              <a:t> </a:t>
            </a:r>
            <a:r>
              <a:rPr lang="en-GB" sz="1600" dirty="0" err="1"/>
              <a:t>specializat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conectat</a:t>
            </a:r>
            <a:r>
              <a:rPr lang="en-GB" sz="1600" dirty="0"/>
              <a:t> global — </a:t>
            </a:r>
            <a:r>
              <a:rPr lang="en-GB" sz="1600" dirty="0" err="1"/>
              <a:t>menținând</a:t>
            </a:r>
            <a:r>
              <a:rPr lang="en-GB" sz="1600" dirty="0"/>
              <a:t> </a:t>
            </a:r>
            <a:r>
              <a:rPr lang="en-GB" sz="1600" dirty="0" err="1"/>
              <a:t>caracterul</a:t>
            </a:r>
            <a:r>
              <a:rPr lang="en-GB" sz="1600" dirty="0"/>
              <a:t> de </a:t>
            </a:r>
            <a:r>
              <a:rPr lang="en-GB" sz="1600" dirty="0" err="1"/>
              <a:t>afacere</a:t>
            </a:r>
            <a:r>
              <a:rPr lang="en-GB" sz="1600" dirty="0"/>
              <a:t> de </a:t>
            </a:r>
            <a:r>
              <a:rPr lang="en-GB" sz="1600" dirty="0" err="1"/>
              <a:t>familie</a:t>
            </a:r>
            <a:r>
              <a:rPr lang="en-GB" sz="1600" dirty="0"/>
              <a:t>, </a:t>
            </a:r>
            <a:r>
              <a:rPr lang="en-GB" sz="1600" dirty="0" err="1"/>
              <a:t>condusă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prezent</a:t>
            </a:r>
            <a:r>
              <a:rPr lang="en-GB" sz="1600" dirty="0"/>
              <a:t> de a </a:t>
            </a:r>
            <a:r>
              <a:rPr lang="en-GB" sz="1600" dirty="0" err="1"/>
              <a:t>doua</a:t>
            </a:r>
            <a:r>
              <a:rPr lang="en-GB" sz="1600" dirty="0"/>
              <a:t> </a:t>
            </a:r>
            <a:r>
              <a:rPr lang="en-GB" sz="1600" dirty="0" err="1"/>
              <a:t>generație</a:t>
            </a:r>
            <a:r>
              <a:rPr lang="en-GB" sz="1600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6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3137-3A93-08F2-9F91-FF713DB3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792" y="475488"/>
            <a:ext cx="9739821" cy="1429512"/>
          </a:xfrm>
        </p:spPr>
        <p:txBody>
          <a:bodyPr>
            <a:normAutofit/>
          </a:bodyPr>
          <a:lstStyle/>
          <a:p>
            <a:r>
              <a:rPr lang="it-IT" b="1" dirty="0"/>
              <a:t>Facilitate „la cheie” pentru procesarea lemnului dur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BAF9B37-C20E-D548-7694-8475E6EEE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16152" y="1588544"/>
            <a:ext cx="1028846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Platformă</a:t>
            </a:r>
            <a:r>
              <a:rPr lang="en-GB" sz="1600" dirty="0"/>
              <a:t> </a:t>
            </a:r>
            <a:r>
              <a:rPr lang="en-GB" sz="1600" dirty="0" err="1"/>
              <a:t>industrială</a:t>
            </a:r>
            <a:r>
              <a:rPr lang="en-GB" sz="1600" dirty="0"/>
              <a:t> </a:t>
            </a:r>
            <a:r>
              <a:rPr lang="en-GB" sz="1600" dirty="0" err="1"/>
              <a:t>complet</a:t>
            </a:r>
            <a:r>
              <a:rPr lang="en-GB" sz="1600" dirty="0"/>
              <a:t> </a:t>
            </a:r>
            <a:r>
              <a:rPr lang="en-GB" sz="1600" dirty="0" err="1"/>
              <a:t>operațională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Serbia (din 1997), cu </a:t>
            </a:r>
            <a:r>
              <a:rPr lang="en-GB" sz="1600" dirty="0" err="1"/>
              <a:t>generare</a:t>
            </a:r>
            <a:r>
              <a:rPr lang="en-GB" sz="1600" dirty="0"/>
              <a:t> </a:t>
            </a:r>
            <a:r>
              <a:rPr lang="en-GB" sz="1600" dirty="0" err="1"/>
              <a:t>imediată</a:t>
            </a:r>
            <a:r>
              <a:rPr lang="en-GB" sz="1600" dirty="0"/>
              <a:t> de </a:t>
            </a:r>
            <a:r>
              <a:rPr lang="en-GB" sz="1600" dirty="0" err="1"/>
              <a:t>venituri</a:t>
            </a:r>
            <a:r>
              <a:rPr lang="en-GB" sz="1600" dirty="0"/>
              <a:t>.</a:t>
            </a:r>
          </a:p>
          <a:p>
            <a:r>
              <a:rPr lang="en-GB" sz="1600" b="1" dirty="0" err="1"/>
              <a:t>Avantaj</a:t>
            </a:r>
            <a:r>
              <a:rPr lang="en-GB" sz="1600" b="1" dirty="0"/>
              <a:t> de </a:t>
            </a:r>
            <a:r>
              <a:rPr lang="en-GB" sz="1600" b="1" dirty="0" err="1"/>
              <a:t>localizare</a:t>
            </a:r>
            <a:br>
              <a:rPr lang="en-GB" sz="1600" dirty="0"/>
            </a:br>
            <a:r>
              <a:rPr lang="en-GB" sz="1600" dirty="0" err="1"/>
              <a:t>Acces</a:t>
            </a:r>
            <a:r>
              <a:rPr lang="en-GB" sz="1600" dirty="0"/>
              <a:t> direct la </a:t>
            </a:r>
            <a:r>
              <a:rPr lang="en-GB" sz="1600" dirty="0" err="1"/>
              <a:t>stejar</a:t>
            </a:r>
            <a:r>
              <a:rPr lang="en-GB" sz="1600" dirty="0"/>
              <a:t> </a:t>
            </a:r>
            <a:r>
              <a:rPr lang="en-GB" sz="1600" dirty="0" err="1"/>
              <a:t>slavon</a:t>
            </a:r>
            <a:r>
              <a:rPr lang="en-GB" sz="1600" dirty="0"/>
              <a:t> (</a:t>
            </a:r>
            <a:r>
              <a:rPr lang="en-GB" sz="1600" i="1" dirty="0"/>
              <a:t>Quercus </a:t>
            </a:r>
            <a:r>
              <a:rPr lang="en-GB" sz="1600" i="1" dirty="0" err="1"/>
              <a:t>robur</a:t>
            </a:r>
            <a:r>
              <a:rPr lang="en-GB" sz="1600" dirty="0"/>
              <a:t>) (</a:t>
            </a:r>
            <a:r>
              <a:rPr lang="en-GB" sz="1600" dirty="0" err="1"/>
              <a:t>Morović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bazinul</a:t>
            </a:r>
            <a:r>
              <a:rPr lang="en-GB" sz="1600" dirty="0"/>
              <a:t> </a:t>
            </a:r>
            <a:r>
              <a:rPr lang="en-GB" sz="1600" dirty="0" err="1"/>
              <a:t>Spačva</a:t>
            </a:r>
            <a:r>
              <a:rPr lang="en-GB" sz="1600" dirty="0"/>
              <a:t>)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conectivitate</a:t>
            </a:r>
            <a:r>
              <a:rPr lang="en-GB" sz="1600" dirty="0"/>
              <a:t> </a:t>
            </a:r>
            <a:r>
              <a:rPr lang="en-GB" sz="1600" dirty="0" err="1"/>
              <a:t>rapidă</a:t>
            </a:r>
            <a:r>
              <a:rPr lang="en-GB" sz="1600" dirty="0"/>
              <a:t> </a:t>
            </a:r>
            <a:r>
              <a:rPr lang="en-GB" sz="1600" dirty="0" err="1"/>
              <a:t>către</a:t>
            </a:r>
            <a:r>
              <a:rPr lang="en-GB" sz="1600" dirty="0"/>
              <a:t> </a:t>
            </a:r>
            <a:r>
              <a:rPr lang="en-GB" sz="1600" dirty="0" err="1"/>
              <a:t>piețele</a:t>
            </a:r>
            <a:r>
              <a:rPr lang="en-GB" sz="1600" dirty="0"/>
              <a:t> UE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globale</a:t>
            </a:r>
            <a:r>
              <a:rPr lang="en-GB" sz="1600" dirty="0"/>
              <a:t>.</a:t>
            </a:r>
          </a:p>
          <a:p>
            <a:r>
              <a:rPr lang="en-GB" sz="1600" b="1" dirty="0" err="1"/>
              <a:t>Performanță</a:t>
            </a:r>
            <a:r>
              <a:rPr lang="en-GB" sz="1600" b="1" dirty="0"/>
              <a:t> </a:t>
            </a:r>
            <a:r>
              <a:rPr lang="en-GB" sz="1600" b="1" dirty="0" err="1"/>
              <a:t>financiară</a:t>
            </a:r>
            <a:br>
              <a:rPr lang="en-GB" sz="1600" dirty="0"/>
            </a:br>
            <a:r>
              <a:rPr lang="en-GB" sz="1600" dirty="0"/>
              <a:t>~16,5 </a:t>
            </a:r>
            <a:r>
              <a:rPr lang="en-GB" sz="1600" dirty="0" err="1"/>
              <a:t>milioane</a:t>
            </a:r>
            <a:r>
              <a:rPr lang="en-GB" sz="1600" dirty="0"/>
              <a:t> € </a:t>
            </a:r>
            <a:r>
              <a:rPr lang="en-GB" sz="1600" dirty="0" err="1"/>
              <a:t>venituri</a:t>
            </a:r>
            <a:r>
              <a:rPr lang="en-GB" sz="1600" dirty="0"/>
              <a:t>, ~2 </a:t>
            </a:r>
            <a:r>
              <a:rPr lang="en-GB" sz="1600" dirty="0" err="1"/>
              <a:t>milioane</a:t>
            </a:r>
            <a:r>
              <a:rPr lang="en-GB" sz="1600" dirty="0"/>
              <a:t> € profit, ~100 </a:t>
            </a:r>
            <a:r>
              <a:rPr lang="en-GB" sz="1600" dirty="0" err="1"/>
              <a:t>angajați</a:t>
            </a:r>
            <a:r>
              <a:rPr lang="en-GB" sz="1600" dirty="0"/>
              <a:t>, capacitate </a:t>
            </a:r>
            <a:r>
              <a:rPr lang="en-GB" sz="1600" dirty="0" err="1"/>
              <a:t>industrială</a:t>
            </a:r>
            <a:r>
              <a:rPr lang="en-GB" sz="1600" dirty="0"/>
              <a:t> </a:t>
            </a:r>
            <a:r>
              <a:rPr lang="en-GB" sz="1600" dirty="0" err="1"/>
              <a:t>scalabilă</a:t>
            </a:r>
            <a:r>
              <a:rPr lang="en-GB" sz="1600" dirty="0"/>
              <a:t>.</a:t>
            </a:r>
          </a:p>
          <a:p>
            <a:r>
              <a:rPr lang="en-GB" sz="1600" b="1" dirty="0" err="1"/>
              <a:t>Infrastructură</a:t>
            </a:r>
            <a:br>
              <a:rPr lang="en-GB" sz="1600" dirty="0"/>
            </a:br>
            <a:r>
              <a:rPr lang="en-GB" sz="1600" dirty="0" err="1"/>
              <a:t>Facilități</a:t>
            </a:r>
            <a:r>
              <a:rPr lang="en-GB" sz="1600" dirty="0"/>
              <a:t> de </a:t>
            </a:r>
            <a:r>
              <a:rPr lang="en-GB" sz="1600" dirty="0" err="1"/>
              <a:t>producție</a:t>
            </a:r>
            <a:r>
              <a:rPr lang="en-GB" sz="1600" dirty="0"/>
              <a:t> </a:t>
            </a:r>
            <a:r>
              <a:rPr lang="en-GB" sz="1600" dirty="0" err="1"/>
              <a:t>dezvoltate</a:t>
            </a:r>
            <a:r>
              <a:rPr lang="en-GB" sz="1600" dirty="0"/>
              <a:t> (8.000 m² </a:t>
            </a:r>
            <a:r>
              <a:rPr lang="en-GB" sz="1600" dirty="0" err="1"/>
              <a:t>clădiri</a:t>
            </a:r>
            <a:r>
              <a:rPr lang="en-GB" sz="1600" dirty="0"/>
              <a:t> + 36.000 m² </a:t>
            </a:r>
            <a:r>
              <a:rPr lang="en-GB" sz="1600" dirty="0" err="1"/>
              <a:t>teren</a:t>
            </a:r>
            <a:r>
              <a:rPr lang="en-GB" sz="1600" dirty="0"/>
              <a:t>), </a:t>
            </a:r>
            <a:r>
              <a:rPr lang="en-GB" sz="1600" dirty="0" err="1"/>
              <a:t>echipate</a:t>
            </a:r>
            <a:r>
              <a:rPr lang="en-GB" sz="1600" dirty="0"/>
              <a:t> cu </a:t>
            </a:r>
            <a:r>
              <a:rPr lang="en-GB" sz="1600" dirty="0" err="1"/>
              <a:t>utilaje</a:t>
            </a:r>
            <a:r>
              <a:rPr lang="en-GB" sz="1600" dirty="0"/>
              <a:t> </a:t>
            </a:r>
            <a:r>
              <a:rPr lang="en-GB" sz="1600" dirty="0" err="1"/>
              <a:t>europene</a:t>
            </a:r>
            <a:r>
              <a:rPr lang="en-GB" sz="1600" dirty="0"/>
              <a:t> de mare capacitate.</a:t>
            </a:r>
          </a:p>
          <a:p>
            <a:r>
              <a:rPr lang="en-GB" sz="1600" b="1" dirty="0" err="1"/>
              <a:t>Aprovizionare</a:t>
            </a:r>
            <a:r>
              <a:rPr lang="en-GB" sz="1600" b="1" dirty="0"/>
              <a:t> </a:t>
            </a:r>
            <a:r>
              <a:rPr lang="en-GB" sz="1600" b="1" dirty="0" err="1"/>
              <a:t>sigură</a:t>
            </a:r>
            <a:br>
              <a:rPr lang="en-GB" sz="1600" dirty="0"/>
            </a:br>
            <a:r>
              <a:rPr lang="en-GB" sz="1600" dirty="0"/>
              <a:t>Contract pe termen lung cu </a:t>
            </a:r>
            <a:r>
              <a:rPr lang="en-GB" sz="1600" dirty="0" err="1"/>
              <a:t>Vojvodinašume</a:t>
            </a:r>
            <a:r>
              <a:rPr lang="en-GB" sz="1600" dirty="0"/>
              <a:t> + </a:t>
            </a:r>
            <a:r>
              <a:rPr lang="en-GB" sz="1600" dirty="0" err="1"/>
              <a:t>materie</a:t>
            </a:r>
            <a:r>
              <a:rPr lang="en-GB" sz="1600" dirty="0"/>
              <a:t> </a:t>
            </a:r>
            <a:r>
              <a:rPr lang="en-GB" sz="1600" dirty="0" err="1"/>
              <a:t>primă</a:t>
            </a:r>
            <a:r>
              <a:rPr lang="en-GB" sz="1600" dirty="0"/>
              <a:t> </a:t>
            </a:r>
            <a:r>
              <a:rPr lang="en-GB" sz="1600" dirty="0" err="1"/>
              <a:t>certificată</a:t>
            </a:r>
            <a:r>
              <a:rPr lang="en-GB" sz="1600" dirty="0"/>
              <a:t> FSC (conform EUDR, EUTR, Lacey Act).</a:t>
            </a:r>
          </a:p>
          <a:p>
            <a:r>
              <a:rPr lang="en-GB" sz="1600" b="1" dirty="0" err="1"/>
              <a:t>Potențial</a:t>
            </a:r>
            <a:r>
              <a:rPr lang="en-GB" sz="1600" b="1" dirty="0"/>
              <a:t> de </a:t>
            </a:r>
            <a:r>
              <a:rPr lang="en-GB" sz="1600" b="1" dirty="0" err="1"/>
              <a:t>creștere</a:t>
            </a:r>
            <a:br>
              <a:rPr lang="en-GB" sz="1600" dirty="0"/>
            </a:br>
            <a:r>
              <a:rPr lang="en-GB" sz="1600" dirty="0" err="1"/>
              <a:t>Pregătită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extindere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furnir</a:t>
            </a:r>
            <a:r>
              <a:rPr lang="en-GB" sz="1600" dirty="0"/>
              <a:t>, </a:t>
            </a:r>
            <a:r>
              <a:rPr lang="en-GB" sz="1600" dirty="0" err="1"/>
              <a:t>straturi</a:t>
            </a:r>
            <a:r>
              <a:rPr lang="en-GB" sz="1600" dirty="0"/>
              <a:t> de </a:t>
            </a:r>
            <a:r>
              <a:rPr lang="en-GB" sz="1600" dirty="0" err="1"/>
              <a:t>uzură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lemn</a:t>
            </a:r>
            <a:r>
              <a:rPr lang="en-GB" sz="1600" dirty="0"/>
              <a:t> </a:t>
            </a:r>
            <a:r>
              <a:rPr lang="en-GB" sz="1600" dirty="0" err="1"/>
              <a:t>ingineresc</a:t>
            </a:r>
            <a:r>
              <a:rPr lang="en-GB" sz="1600" dirty="0"/>
              <a:t> — </a:t>
            </a:r>
            <a:r>
              <a:rPr lang="en-GB" sz="1600" dirty="0" err="1"/>
              <a:t>fără</a:t>
            </a:r>
            <a:r>
              <a:rPr lang="en-GB" sz="1600" dirty="0"/>
              <a:t> </a:t>
            </a:r>
            <a:r>
              <a:rPr lang="en-GB" sz="1600" dirty="0" err="1"/>
              <a:t>investiții</a:t>
            </a:r>
            <a:r>
              <a:rPr lang="en-GB" sz="1600" dirty="0"/>
              <a:t> greenfield.</a:t>
            </a:r>
          </a:p>
          <a:p>
            <a:r>
              <a:rPr lang="en-GB" sz="1600" b="1" dirty="0" err="1"/>
              <a:t>Poziționare</a:t>
            </a:r>
            <a:r>
              <a:rPr lang="en-GB" sz="1600" b="1" dirty="0"/>
              <a:t> </a:t>
            </a:r>
            <a:r>
              <a:rPr lang="en-GB" sz="1600" b="1" dirty="0" err="1"/>
              <a:t>strategică</a:t>
            </a:r>
            <a:br>
              <a:rPr lang="en-GB" sz="1600" dirty="0"/>
            </a:br>
            <a:r>
              <a:rPr lang="en-GB" sz="1600" dirty="0" err="1"/>
              <a:t>Platformă</a:t>
            </a:r>
            <a:r>
              <a:rPr lang="en-GB" sz="1600" dirty="0"/>
              <a:t> </a:t>
            </a:r>
            <a:r>
              <a:rPr lang="en-GB" sz="1600" dirty="0" err="1"/>
              <a:t>integrată</a:t>
            </a:r>
            <a:r>
              <a:rPr lang="en-GB" sz="1600" dirty="0"/>
              <a:t> vertical (</a:t>
            </a:r>
            <a:r>
              <a:rPr lang="en-GB" sz="1600" dirty="0" err="1"/>
              <a:t>aprovizionare</a:t>
            </a:r>
            <a:r>
              <a:rPr lang="en-GB" sz="1600" dirty="0"/>
              <a:t>–</a:t>
            </a:r>
            <a:r>
              <a:rPr lang="en-GB" sz="1600" dirty="0" err="1"/>
              <a:t>procesare</a:t>
            </a:r>
            <a:r>
              <a:rPr lang="en-GB" sz="1600" dirty="0"/>
              <a:t>–export), cu </a:t>
            </a:r>
            <a:r>
              <a:rPr lang="en-GB" sz="1600" dirty="0" err="1"/>
              <a:t>aproape</a:t>
            </a:r>
            <a:r>
              <a:rPr lang="en-GB" sz="1600" dirty="0"/>
              <a:t> 30 de ani de </a:t>
            </a:r>
            <a:r>
              <a:rPr lang="en-GB" sz="1600" dirty="0" err="1"/>
              <a:t>experiență</a:t>
            </a:r>
            <a:r>
              <a:rPr lang="en-GB" sz="1600" dirty="0"/>
              <a:t> </a:t>
            </a:r>
            <a:r>
              <a:rPr lang="en-GB" sz="1600" dirty="0" err="1"/>
              <a:t>operațională</a:t>
            </a:r>
            <a:r>
              <a:rPr lang="en-GB" sz="1600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2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B431-287A-D16A-20E7-DA9F16F8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530352"/>
            <a:ext cx="9520365" cy="905256"/>
          </a:xfrm>
        </p:spPr>
        <p:txBody>
          <a:bodyPr>
            <a:normAutofit/>
          </a:bodyPr>
          <a:lstStyle/>
          <a:p>
            <a:r>
              <a:rPr lang="en-GB" b="1" dirty="0" err="1"/>
              <a:t>Aprovizionare</a:t>
            </a:r>
            <a:r>
              <a:rPr lang="en-GB" b="1" dirty="0"/>
              <a:t>, </a:t>
            </a:r>
            <a:r>
              <a:rPr lang="en-GB" b="1" dirty="0" err="1"/>
              <a:t>conformitate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trasabilitate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4487F6-9B58-BF66-1D17-AFE12C697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89888" y="1712594"/>
            <a:ext cx="10114724" cy="468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Aprovizionare</a:t>
            </a:r>
            <a:r>
              <a:rPr lang="en-GB" sz="1600" dirty="0"/>
              <a:t> </a:t>
            </a:r>
            <a:r>
              <a:rPr lang="en-GB" sz="1600" dirty="0" err="1"/>
              <a:t>complet</a:t>
            </a:r>
            <a:r>
              <a:rPr lang="en-GB" sz="1600" dirty="0"/>
              <a:t> </a:t>
            </a:r>
            <a:r>
              <a:rPr lang="en-GB" sz="1600" dirty="0" err="1"/>
              <a:t>conformă</a:t>
            </a:r>
            <a:r>
              <a:rPr lang="en-GB" sz="1600" dirty="0"/>
              <a:t> de </a:t>
            </a:r>
            <a:r>
              <a:rPr lang="en-GB" sz="1600" dirty="0" err="1"/>
              <a:t>bușteni</a:t>
            </a:r>
            <a:r>
              <a:rPr lang="en-GB" sz="1600" dirty="0"/>
              <a:t> — </a:t>
            </a:r>
            <a:r>
              <a:rPr lang="en-GB" sz="1600" dirty="0" err="1"/>
              <a:t>stejar</a:t>
            </a:r>
            <a:r>
              <a:rPr lang="en-GB" sz="1600" dirty="0"/>
              <a:t> (</a:t>
            </a:r>
            <a:r>
              <a:rPr lang="en-GB" sz="1600" i="1" dirty="0"/>
              <a:t>Quercus </a:t>
            </a:r>
            <a:r>
              <a:rPr lang="en-GB" sz="1600" i="1" dirty="0" err="1"/>
              <a:t>robur</a:t>
            </a:r>
            <a:r>
              <a:rPr lang="en-GB" sz="1600" dirty="0"/>
              <a:t>)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frasin</a:t>
            </a:r>
            <a:r>
              <a:rPr lang="en-GB" sz="1600" dirty="0"/>
              <a:t> (</a:t>
            </a:r>
            <a:r>
              <a:rPr lang="en-GB" sz="1600" i="1" dirty="0"/>
              <a:t>Fraxinus excelsior</a:t>
            </a:r>
            <a:r>
              <a:rPr lang="en-GB" sz="1600" dirty="0"/>
              <a:t>) </a:t>
            </a:r>
            <a:r>
              <a:rPr lang="en-GB" sz="1600" dirty="0" err="1"/>
              <a:t>exclusiv</a:t>
            </a:r>
            <a:r>
              <a:rPr lang="en-GB" sz="1600" dirty="0"/>
              <a:t> din </a:t>
            </a:r>
            <a:r>
              <a:rPr lang="en-GB" sz="1600" dirty="0" err="1"/>
              <a:t>păduri</a:t>
            </a:r>
            <a:r>
              <a:rPr lang="en-GB" sz="1600" dirty="0"/>
              <a:t> </a:t>
            </a:r>
            <a:r>
              <a:rPr lang="en-GB" sz="1600" dirty="0" err="1"/>
              <a:t>exploatate</a:t>
            </a:r>
            <a:r>
              <a:rPr lang="en-GB" sz="1600" dirty="0"/>
              <a:t> legal.</a:t>
            </a:r>
          </a:p>
          <a:p>
            <a:r>
              <a:rPr lang="en-GB" sz="1600" dirty="0" err="1"/>
              <a:t>Bază</a:t>
            </a:r>
            <a:r>
              <a:rPr lang="en-GB" sz="1600" dirty="0"/>
              <a:t> </a:t>
            </a:r>
            <a:r>
              <a:rPr lang="en-GB" sz="1600" dirty="0" err="1"/>
              <a:t>regională</a:t>
            </a:r>
            <a:r>
              <a:rPr lang="en-GB" sz="1600" dirty="0"/>
              <a:t> de </a:t>
            </a:r>
            <a:r>
              <a:rPr lang="en-GB" sz="1600" dirty="0" err="1"/>
              <a:t>aprovizionare</a:t>
            </a:r>
            <a:r>
              <a:rPr lang="en-GB" sz="1600" dirty="0"/>
              <a:t>: Serbia, </a:t>
            </a:r>
            <a:r>
              <a:rPr lang="en-GB" sz="1600" dirty="0" err="1"/>
              <a:t>Croația</a:t>
            </a:r>
            <a:r>
              <a:rPr lang="en-GB" sz="1600" dirty="0"/>
              <a:t>, Bosnia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Herțegovina</a:t>
            </a:r>
            <a:r>
              <a:rPr lang="en-GB" sz="1600" dirty="0"/>
              <a:t>, </a:t>
            </a:r>
            <a:r>
              <a:rPr lang="en-GB" sz="1600" dirty="0" err="1"/>
              <a:t>România</a:t>
            </a:r>
            <a:r>
              <a:rPr lang="en-GB" sz="1600" dirty="0"/>
              <a:t>; </a:t>
            </a:r>
            <a:r>
              <a:rPr lang="en-GB" sz="1600" dirty="0" err="1"/>
              <a:t>sursa</a:t>
            </a:r>
            <a:r>
              <a:rPr lang="en-GB" sz="1600" dirty="0"/>
              <a:t> </a:t>
            </a:r>
            <a:r>
              <a:rPr lang="en-GB" sz="1600" dirty="0" err="1"/>
              <a:t>principală</a:t>
            </a:r>
            <a:r>
              <a:rPr lang="en-GB" sz="1600" dirty="0"/>
              <a:t> — </a:t>
            </a:r>
            <a:r>
              <a:rPr lang="en-GB" sz="1600" dirty="0" err="1"/>
              <a:t>pădurea</a:t>
            </a:r>
            <a:r>
              <a:rPr lang="en-GB" sz="1600" dirty="0"/>
              <a:t> </a:t>
            </a:r>
            <a:r>
              <a:rPr lang="en-GB" sz="1600" dirty="0" err="1"/>
              <a:t>Morović</a:t>
            </a:r>
            <a:r>
              <a:rPr lang="en-GB" sz="1600" dirty="0"/>
              <a:t>.</a:t>
            </a:r>
          </a:p>
          <a:p>
            <a:r>
              <a:rPr lang="en-GB" sz="1600" dirty="0"/>
              <a:t>Securitate pe termen lung a </a:t>
            </a:r>
            <a:r>
              <a:rPr lang="en-GB" sz="1600" dirty="0" err="1"/>
              <a:t>aprovizionării</a:t>
            </a:r>
            <a:r>
              <a:rPr lang="en-GB" sz="1600" dirty="0"/>
              <a:t> </a:t>
            </a:r>
            <a:r>
              <a:rPr lang="en-GB" sz="1600" dirty="0" err="1"/>
              <a:t>prin</a:t>
            </a:r>
            <a:r>
              <a:rPr lang="en-GB" sz="1600" dirty="0"/>
              <a:t> </a:t>
            </a:r>
            <a:r>
              <a:rPr lang="en-GB" sz="1600" dirty="0" err="1"/>
              <a:t>parteneriat</a:t>
            </a:r>
            <a:r>
              <a:rPr lang="en-GB" sz="1600" dirty="0"/>
              <a:t> cu </a:t>
            </a:r>
            <a:r>
              <a:rPr lang="en-GB" sz="1600" dirty="0" err="1"/>
              <a:t>întreprinderea</a:t>
            </a:r>
            <a:r>
              <a:rPr lang="en-GB" sz="1600" dirty="0"/>
              <a:t> </a:t>
            </a:r>
            <a:r>
              <a:rPr lang="en-GB" sz="1600" dirty="0" err="1"/>
              <a:t>forestieră</a:t>
            </a:r>
            <a:r>
              <a:rPr lang="en-GB" sz="1600" dirty="0"/>
              <a:t> de stat (</a:t>
            </a:r>
            <a:r>
              <a:rPr lang="en-GB" sz="1600" dirty="0" err="1"/>
              <a:t>Vojvodinašume</a:t>
            </a:r>
            <a:r>
              <a:rPr lang="en-GB" sz="1600" dirty="0"/>
              <a:t>) </a:t>
            </a:r>
            <a:r>
              <a:rPr lang="en-GB" sz="1600" dirty="0" err="1"/>
              <a:t>și</a:t>
            </a:r>
            <a:r>
              <a:rPr lang="en-GB" sz="1600" dirty="0"/>
              <a:t> o </a:t>
            </a:r>
            <a:r>
              <a:rPr lang="en-GB" sz="1600" dirty="0" err="1"/>
              <a:t>rețea</a:t>
            </a:r>
            <a:r>
              <a:rPr lang="en-GB" sz="1600" dirty="0"/>
              <a:t> </a:t>
            </a:r>
            <a:r>
              <a:rPr lang="en-GB" sz="1600" dirty="0" err="1"/>
              <a:t>verificată</a:t>
            </a:r>
            <a:r>
              <a:rPr lang="en-GB" sz="1600" dirty="0"/>
              <a:t> de </a:t>
            </a:r>
            <a:r>
              <a:rPr lang="en-GB" sz="1600" dirty="0" err="1"/>
              <a:t>furnizori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Verificare</a:t>
            </a:r>
            <a:r>
              <a:rPr lang="en-GB" sz="1600" dirty="0"/>
              <a:t> </a:t>
            </a:r>
            <a:r>
              <a:rPr lang="en-GB" sz="1600" dirty="0" err="1"/>
              <a:t>strictă</a:t>
            </a:r>
            <a:r>
              <a:rPr lang="en-GB" sz="1600" dirty="0"/>
              <a:t> a </a:t>
            </a:r>
            <a:r>
              <a:rPr lang="en-GB" sz="1600" dirty="0" err="1"/>
              <a:t>furnizorilor</a:t>
            </a:r>
            <a:r>
              <a:rPr lang="en-GB" sz="1600" dirty="0"/>
              <a:t>: </a:t>
            </a:r>
            <a:r>
              <a:rPr lang="en-GB" sz="1600" dirty="0" err="1"/>
              <a:t>documentație</a:t>
            </a:r>
            <a:r>
              <a:rPr lang="en-GB" sz="1600" dirty="0"/>
              <a:t> </a:t>
            </a:r>
            <a:r>
              <a:rPr lang="en-GB" sz="1600" dirty="0" err="1"/>
              <a:t>legală</a:t>
            </a:r>
            <a:r>
              <a:rPr lang="en-GB" sz="1600" dirty="0"/>
              <a:t>, </a:t>
            </a:r>
            <a:r>
              <a:rPr lang="en-GB" sz="1600" dirty="0" err="1"/>
              <a:t>drepturi</a:t>
            </a:r>
            <a:r>
              <a:rPr lang="en-GB" sz="1600" dirty="0"/>
              <a:t> de </a:t>
            </a:r>
            <a:r>
              <a:rPr lang="en-GB" sz="1600" dirty="0" err="1"/>
              <a:t>exploatare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monitorizare</a:t>
            </a:r>
            <a:r>
              <a:rPr lang="en-GB" sz="1600" dirty="0"/>
              <a:t> </a:t>
            </a:r>
            <a:r>
              <a:rPr lang="en-GB" sz="1600" dirty="0" err="1"/>
              <a:t>continuă</a:t>
            </a:r>
            <a:r>
              <a:rPr lang="en-GB" sz="1600" dirty="0"/>
              <a:t> a </a:t>
            </a:r>
            <a:r>
              <a:rPr lang="en-GB" sz="1600" dirty="0" err="1"/>
              <a:t>conformității</a:t>
            </a:r>
            <a:r>
              <a:rPr lang="en-GB" sz="1600" dirty="0"/>
              <a:t> (FSC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standarde</a:t>
            </a:r>
            <a:r>
              <a:rPr lang="en-GB" sz="1600" dirty="0"/>
              <a:t> </a:t>
            </a:r>
            <a:r>
              <a:rPr lang="en-GB" sz="1600" dirty="0" err="1"/>
              <a:t>echivalente</a:t>
            </a:r>
            <a:r>
              <a:rPr lang="en-GB" sz="1600" dirty="0"/>
              <a:t>).</a:t>
            </a:r>
          </a:p>
          <a:p>
            <a:r>
              <a:rPr lang="en-GB" sz="1600" dirty="0" err="1"/>
              <a:t>Sistem</a:t>
            </a:r>
            <a:r>
              <a:rPr lang="en-GB" sz="1600" dirty="0"/>
              <a:t> </a:t>
            </a:r>
            <a:r>
              <a:rPr lang="en-GB" sz="1600" dirty="0" err="1"/>
              <a:t>complet</a:t>
            </a:r>
            <a:r>
              <a:rPr lang="en-GB" sz="1600" dirty="0"/>
              <a:t> de </a:t>
            </a:r>
            <a:r>
              <a:rPr lang="en-GB" sz="1600" dirty="0" err="1"/>
              <a:t>trasabilitate</a:t>
            </a:r>
            <a:r>
              <a:rPr lang="en-GB" sz="1600" dirty="0"/>
              <a:t> — de la origine </a:t>
            </a:r>
            <a:r>
              <a:rPr lang="en-GB" sz="1600" dirty="0" err="1"/>
              <a:t>până</a:t>
            </a:r>
            <a:r>
              <a:rPr lang="en-GB" sz="1600" dirty="0"/>
              <a:t> la </a:t>
            </a:r>
            <a:r>
              <a:rPr lang="en-GB" sz="1600" dirty="0" err="1"/>
              <a:t>produsul</a:t>
            </a:r>
            <a:r>
              <a:rPr lang="en-GB" sz="1600" dirty="0"/>
              <a:t> final.</a:t>
            </a:r>
          </a:p>
          <a:p>
            <a:r>
              <a:rPr lang="en-GB" sz="1600" dirty="0" err="1"/>
              <a:t>Conformitate</a:t>
            </a:r>
            <a:r>
              <a:rPr lang="en-GB" sz="1600" dirty="0"/>
              <a:t> cu EUTR, EUDR, UKTR </a:t>
            </a:r>
            <a:r>
              <a:rPr lang="en-GB" sz="1600" dirty="0" err="1"/>
              <a:t>și</a:t>
            </a:r>
            <a:r>
              <a:rPr lang="en-GB" sz="1600" dirty="0"/>
              <a:t> Lacey Act — </a:t>
            </a:r>
            <a:r>
              <a:rPr lang="en-GB" sz="1600" dirty="0" err="1"/>
              <a:t>risc</a:t>
            </a:r>
            <a:r>
              <a:rPr lang="en-GB" sz="1600" dirty="0"/>
              <a:t> minim de </a:t>
            </a:r>
            <a:r>
              <a:rPr lang="en-GB" sz="1600" dirty="0" err="1"/>
              <a:t>lemn</a:t>
            </a:r>
            <a:r>
              <a:rPr lang="en-GB" sz="1600" dirty="0"/>
              <a:t> </a:t>
            </a:r>
            <a:r>
              <a:rPr lang="en-GB" sz="1600" dirty="0" err="1"/>
              <a:t>neconform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Reducerea</a:t>
            </a:r>
            <a:r>
              <a:rPr lang="en-GB" sz="1600" dirty="0"/>
              <a:t> </a:t>
            </a:r>
            <a:r>
              <a:rPr lang="en-GB" sz="1600" dirty="0" err="1"/>
              <a:t>riscurilor</a:t>
            </a:r>
            <a:r>
              <a:rPr lang="en-GB" sz="1600" dirty="0"/>
              <a:t> </a:t>
            </a:r>
            <a:r>
              <a:rPr lang="en-GB" sz="1600" dirty="0" err="1"/>
              <a:t>prin</a:t>
            </a:r>
            <a:r>
              <a:rPr lang="en-GB" sz="1600" dirty="0"/>
              <a:t> </a:t>
            </a:r>
            <a:r>
              <a:rPr lang="en-GB" sz="1600" dirty="0" err="1"/>
              <a:t>diversificarea</a:t>
            </a:r>
            <a:r>
              <a:rPr lang="en-GB" sz="1600" dirty="0"/>
              <a:t> </a:t>
            </a:r>
            <a:r>
              <a:rPr lang="en-GB" sz="1600" dirty="0" err="1"/>
              <a:t>furnizorilor</a:t>
            </a:r>
            <a:r>
              <a:rPr lang="en-GB" sz="1600" dirty="0"/>
              <a:t>, </a:t>
            </a:r>
            <a:r>
              <a:rPr lang="en-GB" sz="1600" dirty="0" err="1"/>
              <a:t>preferința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păduri</a:t>
            </a:r>
            <a:r>
              <a:rPr lang="en-GB" sz="1600" dirty="0"/>
              <a:t> de stat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audituri</a:t>
            </a:r>
            <a:r>
              <a:rPr lang="en-GB" sz="1600" dirty="0"/>
              <a:t> continue.</a:t>
            </a:r>
          </a:p>
          <a:p>
            <a:r>
              <a:rPr lang="en-GB" sz="1600" dirty="0" err="1"/>
              <a:t>Angajament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sustenabilitate</a:t>
            </a:r>
            <a:r>
              <a:rPr lang="en-GB" sz="1600" dirty="0"/>
              <a:t>: </a:t>
            </a:r>
            <a:r>
              <a:rPr lang="en-GB" sz="1600" dirty="0" err="1"/>
              <a:t>aprovizionare</a:t>
            </a:r>
            <a:r>
              <a:rPr lang="en-GB" sz="1600" dirty="0"/>
              <a:t> </a:t>
            </a:r>
            <a:r>
              <a:rPr lang="en-GB" sz="1600" dirty="0" err="1"/>
              <a:t>responsabilă</a:t>
            </a:r>
            <a:r>
              <a:rPr lang="en-GB" sz="1600" dirty="0"/>
              <a:t>, </a:t>
            </a:r>
            <a:r>
              <a:rPr lang="en-GB" sz="1600" dirty="0" err="1"/>
              <a:t>sprijin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regenerarea</a:t>
            </a:r>
            <a:r>
              <a:rPr lang="en-GB" sz="1600" dirty="0"/>
              <a:t> </a:t>
            </a:r>
            <a:r>
              <a:rPr lang="en-GB" sz="1600" dirty="0" err="1"/>
              <a:t>pădurilor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utilizarea</a:t>
            </a:r>
            <a:r>
              <a:rPr lang="en-GB" sz="1600" dirty="0"/>
              <a:t> </a:t>
            </a:r>
            <a:r>
              <a:rPr lang="en-GB" sz="1600" dirty="0" err="1"/>
              <a:t>eficientă</a:t>
            </a:r>
            <a:r>
              <a:rPr lang="en-GB" sz="1600" dirty="0"/>
              <a:t> a </a:t>
            </a:r>
            <a:r>
              <a:rPr lang="en-GB" sz="1600" dirty="0" err="1"/>
              <a:t>materialelor</a:t>
            </a:r>
            <a:r>
              <a:rPr lang="en-GB" sz="1600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6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7A43-70EF-0E84-59F4-AA7390FE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809" y="596678"/>
            <a:ext cx="9584372" cy="1280890"/>
          </a:xfrm>
        </p:spPr>
        <p:txBody>
          <a:bodyPr/>
          <a:lstStyle/>
          <a:p>
            <a:r>
              <a:rPr lang="en-GB" b="1" dirty="0" err="1"/>
              <a:t>Oportunitate</a:t>
            </a:r>
            <a:r>
              <a:rPr lang="en-GB" b="1" dirty="0"/>
              <a:t> de </a:t>
            </a:r>
            <a:r>
              <a:rPr lang="en-GB" b="1" dirty="0" err="1"/>
              <a:t>piață</a:t>
            </a:r>
            <a:r>
              <a:rPr lang="en-GB" b="1" dirty="0"/>
              <a:t> – </a:t>
            </a:r>
            <a:r>
              <a:rPr lang="en-GB" b="1" dirty="0" err="1"/>
              <a:t>stejar</a:t>
            </a:r>
            <a:r>
              <a:rPr lang="en-GB" b="1" dirty="0"/>
              <a:t> </a:t>
            </a:r>
            <a:r>
              <a:rPr lang="en-GB" b="1" dirty="0" err="1"/>
              <a:t>european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lemn</a:t>
            </a:r>
            <a:r>
              <a:rPr lang="en-GB" b="1" dirty="0"/>
              <a:t> dur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438994-F25F-656C-63B8-FB39D95BEC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16152" y="2219819"/>
            <a:ext cx="10387584" cy="38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/>
              <a:t>Cerere </a:t>
            </a:r>
            <a:r>
              <a:rPr lang="en-GB" sz="2000" dirty="0" err="1"/>
              <a:t>globală</a:t>
            </a:r>
            <a:r>
              <a:rPr lang="en-GB" sz="2000" dirty="0"/>
              <a:t> </a:t>
            </a:r>
            <a:r>
              <a:rPr lang="en-GB" sz="2000" dirty="0" err="1"/>
              <a:t>puternică</a:t>
            </a:r>
            <a:r>
              <a:rPr lang="en-GB" sz="2000" dirty="0"/>
              <a:t> </a:t>
            </a:r>
            <a:r>
              <a:rPr lang="en-GB" sz="2000" dirty="0" err="1"/>
              <a:t>pentru</a:t>
            </a:r>
            <a:r>
              <a:rPr lang="en-GB" sz="2000" dirty="0"/>
              <a:t> </a:t>
            </a:r>
            <a:r>
              <a:rPr lang="en-GB" sz="2000" dirty="0" err="1"/>
              <a:t>stejar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frasin</a:t>
            </a:r>
            <a:r>
              <a:rPr lang="en-GB" sz="2000" dirty="0"/>
              <a:t> de </a:t>
            </a:r>
            <a:r>
              <a:rPr lang="en-GB" sz="2000" dirty="0" err="1"/>
              <a:t>înaltă</a:t>
            </a:r>
            <a:r>
              <a:rPr lang="en-GB" sz="2000" dirty="0"/>
              <a:t> </a:t>
            </a:r>
            <a:r>
              <a:rPr lang="en-GB" sz="2000" dirty="0" err="1"/>
              <a:t>calitate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industriile</a:t>
            </a:r>
            <a:r>
              <a:rPr lang="en-GB" sz="2000" dirty="0"/>
              <a:t> </a:t>
            </a:r>
            <a:r>
              <a:rPr lang="en-GB" sz="2000" dirty="0" err="1"/>
              <a:t>mobilei</a:t>
            </a:r>
            <a:r>
              <a:rPr lang="en-GB" sz="2000" dirty="0"/>
              <a:t>, </a:t>
            </a:r>
            <a:r>
              <a:rPr lang="en-GB" sz="2000" dirty="0" err="1"/>
              <a:t>designului</a:t>
            </a:r>
            <a:r>
              <a:rPr lang="en-GB" sz="2000" dirty="0"/>
              <a:t> interior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aplicațiilor</a:t>
            </a:r>
            <a:r>
              <a:rPr lang="en-GB" sz="2000" dirty="0"/>
              <a:t> </a:t>
            </a:r>
            <a:r>
              <a:rPr lang="en-GB" sz="2000" dirty="0" err="1"/>
              <a:t>industriale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Disponibilitatea</a:t>
            </a:r>
            <a:r>
              <a:rPr lang="en-GB" sz="2000" dirty="0"/>
              <a:t> </a:t>
            </a:r>
            <a:r>
              <a:rPr lang="en-GB" sz="2000" dirty="0" err="1"/>
              <a:t>limitată</a:t>
            </a:r>
            <a:r>
              <a:rPr lang="en-GB" sz="2000" dirty="0"/>
              <a:t> a </a:t>
            </a:r>
            <a:r>
              <a:rPr lang="en-GB" sz="2000" dirty="0" err="1"/>
              <a:t>stejarului</a:t>
            </a:r>
            <a:r>
              <a:rPr lang="en-GB" sz="2000" dirty="0"/>
              <a:t> </a:t>
            </a:r>
            <a:r>
              <a:rPr lang="en-GB" sz="2000" dirty="0" err="1"/>
              <a:t>slavon</a:t>
            </a:r>
            <a:r>
              <a:rPr lang="en-GB" sz="2000" dirty="0"/>
              <a:t> (</a:t>
            </a:r>
            <a:r>
              <a:rPr lang="en-GB" sz="2000" i="1" dirty="0"/>
              <a:t>Quercus </a:t>
            </a:r>
            <a:r>
              <a:rPr lang="en-GB" sz="2000" i="1" dirty="0" err="1"/>
              <a:t>robur</a:t>
            </a:r>
            <a:r>
              <a:rPr lang="en-GB" sz="2000" dirty="0"/>
              <a:t>) </a:t>
            </a:r>
            <a:r>
              <a:rPr lang="en-GB" sz="2000" dirty="0" err="1"/>
              <a:t>îl</a:t>
            </a:r>
            <a:r>
              <a:rPr lang="en-GB" sz="2000" dirty="0"/>
              <a:t> face o </a:t>
            </a:r>
            <a:r>
              <a:rPr lang="en-GB" sz="2000" dirty="0" err="1"/>
              <a:t>resursă</a:t>
            </a:r>
            <a:r>
              <a:rPr lang="en-GB" sz="2000" dirty="0"/>
              <a:t> premium.</a:t>
            </a:r>
          </a:p>
          <a:p>
            <a:r>
              <a:rPr lang="en-GB" sz="2000" dirty="0"/>
              <a:t>Europa de Sud-Est — </a:t>
            </a:r>
            <a:r>
              <a:rPr lang="en-GB" sz="2000" dirty="0" err="1"/>
              <a:t>regiune</a:t>
            </a:r>
            <a:r>
              <a:rPr lang="en-GB" sz="2000" dirty="0"/>
              <a:t> </a:t>
            </a:r>
            <a:r>
              <a:rPr lang="en-GB" sz="2000" dirty="0" err="1"/>
              <a:t>strategică</a:t>
            </a:r>
            <a:r>
              <a:rPr lang="en-GB" sz="2000" dirty="0"/>
              <a:t> </a:t>
            </a:r>
            <a:r>
              <a:rPr lang="en-GB" sz="2000" dirty="0" err="1"/>
              <a:t>pentru</a:t>
            </a:r>
            <a:r>
              <a:rPr lang="en-GB" sz="2000" dirty="0"/>
              <a:t> </a:t>
            </a:r>
            <a:r>
              <a:rPr lang="en-GB" sz="2000" dirty="0" err="1"/>
              <a:t>lemn</a:t>
            </a:r>
            <a:r>
              <a:rPr lang="en-GB" sz="2000" dirty="0"/>
              <a:t> de </a:t>
            </a:r>
            <a:r>
              <a:rPr lang="en-GB" sz="2000" dirty="0" err="1"/>
              <a:t>cea</a:t>
            </a:r>
            <a:r>
              <a:rPr lang="en-GB" sz="2000" dirty="0"/>
              <a:t> </a:t>
            </a:r>
            <a:r>
              <a:rPr lang="en-GB" sz="2000" dirty="0" err="1"/>
              <a:t>mai</a:t>
            </a:r>
            <a:r>
              <a:rPr lang="en-GB" sz="2000" dirty="0"/>
              <a:t> </a:t>
            </a:r>
            <a:r>
              <a:rPr lang="en-GB" sz="2000" dirty="0" err="1"/>
              <a:t>înaltă</a:t>
            </a:r>
            <a:r>
              <a:rPr lang="en-GB" sz="2000" dirty="0"/>
              <a:t> </a:t>
            </a:r>
            <a:r>
              <a:rPr lang="en-GB" sz="2000" dirty="0" err="1"/>
              <a:t>calitate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Creșterea</a:t>
            </a:r>
            <a:r>
              <a:rPr lang="en-GB" sz="2000" dirty="0"/>
              <a:t> </a:t>
            </a:r>
            <a:r>
              <a:rPr lang="en-GB" sz="2000" dirty="0" err="1"/>
              <a:t>presiunii</a:t>
            </a:r>
            <a:r>
              <a:rPr lang="en-GB" sz="2000" dirty="0"/>
              <a:t> de </a:t>
            </a:r>
            <a:r>
              <a:rPr lang="en-GB" sz="2000" dirty="0" err="1"/>
              <a:t>reglementare</a:t>
            </a:r>
            <a:r>
              <a:rPr lang="en-GB" sz="2000" dirty="0"/>
              <a:t> (EUDR, ESG) </a:t>
            </a:r>
            <a:r>
              <a:rPr lang="en-GB" sz="2000" dirty="0" err="1"/>
              <a:t>favorizează</a:t>
            </a:r>
            <a:r>
              <a:rPr lang="en-GB" sz="2000" dirty="0"/>
              <a:t> </a:t>
            </a:r>
            <a:r>
              <a:rPr lang="en-GB" sz="2000" dirty="0" err="1"/>
              <a:t>furnizorii</a:t>
            </a:r>
            <a:r>
              <a:rPr lang="en-GB" sz="2000" dirty="0"/>
              <a:t> </a:t>
            </a:r>
            <a:r>
              <a:rPr lang="en-GB" sz="2000" dirty="0" err="1"/>
              <a:t>complet</a:t>
            </a:r>
            <a:r>
              <a:rPr lang="en-GB" sz="2000" dirty="0"/>
              <a:t> </a:t>
            </a:r>
            <a:r>
              <a:rPr lang="en-GB" sz="2000" dirty="0" err="1"/>
              <a:t>conformi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trasabili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Cererea</a:t>
            </a:r>
            <a:r>
              <a:rPr lang="en-GB" sz="2000" dirty="0"/>
              <a:t> </a:t>
            </a:r>
            <a:r>
              <a:rPr lang="en-GB" sz="2000" dirty="0" err="1"/>
              <a:t>industrială</a:t>
            </a:r>
            <a:r>
              <a:rPr lang="en-GB" sz="2000" dirty="0"/>
              <a:t> </a:t>
            </a:r>
            <a:r>
              <a:rPr lang="en-GB" sz="2000" dirty="0" err="1"/>
              <a:t>stabilă</a:t>
            </a:r>
            <a:r>
              <a:rPr lang="en-GB" sz="2000" dirty="0"/>
              <a:t> </a:t>
            </a:r>
            <a:r>
              <a:rPr lang="en-GB" sz="2000" dirty="0" err="1"/>
              <a:t>asigură</a:t>
            </a:r>
            <a:r>
              <a:rPr lang="en-GB" sz="2000" dirty="0"/>
              <a:t> </a:t>
            </a:r>
            <a:r>
              <a:rPr lang="en-GB" sz="2000" dirty="0" err="1"/>
              <a:t>fundamente</a:t>
            </a:r>
            <a:r>
              <a:rPr lang="en-GB" sz="2000" dirty="0"/>
              <a:t> </a:t>
            </a:r>
            <a:r>
              <a:rPr lang="en-GB" sz="2000" dirty="0" err="1"/>
              <a:t>solide</a:t>
            </a:r>
            <a:r>
              <a:rPr lang="en-GB" sz="2000" dirty="0"/>
              <a:t> ale </a:t>
            </a:r>
            <a:r>
              <a:rPr lang="en-GB" sz="2000" dirty="0" err="1"/>
              <a:t>pieței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Fragmentarea</a:t>
            </a:r>
            <a:r>
              <a:rPr lang="en-GB" sz="2000" dirty="0"/>
              <a:t> </a:t>
            </a:r>
            <a:r>
              <a:rPr lang="en-GB" sz="2000" dirty="0" err="1"/>
              <a:t>ofertei</a:t>
            </a:r>
            <a:r>
              <a:rPr lang="en-GB" sz="2000" dirty="0"/>
              <a:t> </a:t>
            </a:r>
            <a:r>
              <a:rPr lang="en-GB" sz="2000" dirty="0" err="1"/>
              <a:t>creează</a:t>
            </a:r>
            <a:r>
              <a:rPr lang="en-GB" sz="2000" dirty="0"/>
              <a:t> </a:t>
            </a:r>
            <a:r>
              <a:rPr lang="en-GB" sz="2000" dirty="0" err="1"/>
              <a:t>oportunități</a:t>
            </a:r>
            <a:r>
              <a:rPr lang="en-GB" sz="2000" dirty="0"/>
              <a:t> </a:t>
            </a:r>
            <a:r>
              <a:rPr lang="en-GB" sz="2000" dirty="0" err="1"/>
              <a:t>pentru</a:t>
            </a:r>
            <a:r>
              <a:rPr lang="en-GB" sz="2000" dirty="0"/>
              <a:t> </a:t>
            </a:r>
            <a:r>
              <a:rPr lang="en-GB" sz="2000" dirty="0" err="1"/>
              <a:t>producători</a:t>
            </a:r>
            <a:r>
              <a:rPr lang="en-GB" sz="2000" dirty="0"/>
              <a:t> </a:t>
            </a:r>
            <a:r>
              <a:rPr lang="en-GB" sz="2000" dirty="0" err="1"/>
              <a:t>fiabili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scalabili</a:t>
            </a:r>
            <a:r>
              <a:rPr lang="en-GB" sz="2000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0443-5B9C-1C5A-BC4D-9756F97B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208" y="446087"/>
            <a:ext cx="4430203" cy="1289319"/>
          </a:xfrm>
        </p:spPr>
        <p:txBody>
          <a:bodyPr/>
          <a:lstStyle/>
          <a:p>
            <a:r>
              <a:rPr lang="en-GB" b="1" dirty="0"/>
              <a:t>Hub strategic – </a:t>
            </a:r>
            <a:r>
              <a:rPr lang="en-GB" b="1" dirty="0" err="1"/>
              <a:t>acces</a:t>
            </a:r>
            <a:r>
              <a:rPr lang="en-GB" b="1" dirty="0"/>
              <a:t> la </a:t>
            </a:r>
            <a:r>
              <a:rPr lang="en-GB" b="1" dirty="0" err="1"/>
              <a:t>materii</a:t>
            </a:r>
            <a:r>
              <a:rPr lang="en-GB" b="1" dirty="0"/>
              <a:t> prime </a:t>
            </a:r>
            <a:r>
              <a:rPr lang="en-GB" b="1" dirty="0" err="1"/>
              <a:t>și</a:t>
            </a:r>
            <a:r>
              <a:rPr lang="en-GB" b="1" dirty="0"/>
              <a:t> export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18DDE4-12B8-CA44-D2A1-868854FFF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86" y="1887688"/>
            <a:ext cx="6057284" cy="4010192"/>
          </a:xfr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FE4A7CB-E3D1-DCFD-C2BC-CAF77EAE60A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75036" y="2129003"/>
            <a:ext cx="5519376" cy="337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800" dirty="0" err="1"/>
              <a:t>Situat</a:t>
            </a:r>
            <a:r>
              <a:rPr lang="en-GB" sz="1800" dirty="0"/>
              <a:t>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regiunea</a:t>
            </a:r>
            <a:r>
              <a:rPr lang="en-GB" sz="1800" dirty="0"/>
              <a:t> </a:t>
            </a:r>
            <a:r>
              <a:rPr lang="en-GB" sz="1800" dirty="0" err="1"/>
              <a:t>Srem</a:t>
            </a:r>
            <a:r>
              <a:rPr lang="en-GB" sz="1800" dirty="0"/>
              <a:t> (Serbia), </a:t>
            </a:r>
            <a:r>
              <a:rPr lang="en-GB" sz="1800" dirty="0" err="1"/>
              <a:t>aproape</a:t>
            </a:r>
            <a:r>
              <a:rPr lang="en-GB" sz="1800" dirty="0"/>
              <a:t> de </a:t>
            </a:r>
            <a:r>
              <a:rPr lang="en-GB" sz="1800" dirty="0" err="1"/>
              <a:t>Belgrad</a:t>
            </a:r>
            <a:r>
              <a:rPr lang="en-GB" sz="1800" dirty="0"/>
              <a:t> — un nod logistic </a:t>
            </a:r>
            <a:r>
              <a:rPr lang="en-GB" sz="1800" dirty="0" err="1"/>
              <a:t>și</a:t>
            </a:r>
            <a:r>
              <a:rPr lang="en-GB" sz="1800" dirty="0"/>
              <a:t> de transport </a:t>
            </a:r>
            <a:r>
              <a:rPr lang="en-GB" sz="1800" dirty="0" err="1"/>
              <a:t>cheie</a:t>
            </a:r>
            <a:r>
              <a:rPr lang="en-GB" sz="1800" dirty="0"/>
              <a:t>.</a:t>
            </a:r>
          </a:p>
          <a:p>
            <a:r>
              <a:rPr lang="en-GB" sz="1800" dirty="0"/>
              <a:t>35 de minute </a:t>
            </a:r>
            <a:r>
              <a:rPr lang="en-GB" sz="1800" dirty="0" err="1"/>
              <a:t>până</a:t>
            </a:r>
            <a:r>
              <a:rPr lang="en-GB" sz="1800" dirty="0"/>
              <a:t> la </a:t>
            </a:r>
            <a:r>
              <a:rPr lang="en-GB" sz="1800" dirty="0" err="1"/>
              <a:t>Aeroportul</a:t>
            </a:r>
            <a:r>
              <a:rPr lang="en-GB" sz="1800" dirty="0"/>
              <a:t> </a:t>
            </a:r>
            <a:r>
              <a:rPr lang="en-GB" sz="1800" dirty="0" err="1"/>
              <a:t>Internațional</a:t>
            </a:r>
            <a:r>
              <a:rPr lang="en-GB" sz="1800" dirty="0"/>
              <a:t> </a:t>
            </a:r>
            <a:r>
              <a:rPr lang="en-GB" sz="1800" dirty="0" err="1"/>
              <a:t>Belgrad</a:t>
            </a:r>
            <a:r>
              <a:rPr lang="en-GB" sz="1800" dirty="0"/>
              <a:t> </a:t>
            </a:r>
          </a:p>
          <a:p>
            <a:r>
              <a:rPr lang="en-GB" sz="1800" dirty="0"/>
              <a:t>10 minute </a:t>
            </a:r>
            <a:r>
              <a:rPr lang="en-GB" sz="1800" dirty="0" err="1"/>
              <a:t>până</a:t>
            </a:r>
            <a:r>
              <a:rPr lang="en-GB" sz="1800" dirty="0"/>
              <a:t> la </a:t>
            </a:r>
            <a:r>
              <a:rPr lang="en-GB" sz="1800" dirty="0" err="1"/>
              <a:t>autostrăzile</a:t>
            </a:r>
            <a:r>
              <a:rPr lang="en-GB" sz="1800" dirty="0"/>
              <a:t> </a:t>
            </a:r>
            <a:r>
              <a:rPr lang="en-GB" sz="1800" dirty="0" err="1"/>
              <a:t>europene</a:t>
            </a:r>
            <a:r>
              <a:rPr lang="en-GB" sz="1800" dirty="0"/>
              <a:t> </a:t>
            </a:r>
            <a:r>
              <a:rPr lang="en-GB" sz="1800" dirty="0" err="1"/>
              <a:t>principale</a:t>
            </a:r>
            <a:r>
              <a:rPr lang="en-GB" sz="1800" dirty="0"/>
              <a:t> (E-70, E-75) </a:t>
            </a:r>
          </a:p>
          <a:p>
            <a:r>
              <a:rPr lang="en-GB" sz="1800" dirty="0" err="1"/>
              <a:t>Aproape</a:t>
            </a:r>
            <a:r>
              <a:rPr lang="en-GB" sz="1800" dirty="0"/>
              <a:t> de terminal </a:t>
            </a:r>
            <a:r>
              <a:rPr lang="en-GB" sz="1800" dirty="0" err="1"/>
              <a:t>feroviar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vamal</a:t>
            </a:r>
            <a:r>
              <a:rPr lang="en-GB" sz="1800" dirty="0"/>
              <a:t> (</a:t>
            </a:r>
            <a:r>
              <a:rPr lang="en-GB" sz="1800" dirty="0" err="1"/>
              <a:t>Inđija</a:t>
            </a:r>
            <a:r>
              <a:rPr lang="en-GB" sz="1800" dirty="0"/>
              <a:t>) </a:t>
            </a:r>
          </a:p>
          <a:p>
            <a:r>
              <a:rPr lang="en-GB" sz="1800" dirty="0" err="1"/>
              <a:t>Proximitate</a:t>
            </a:r>
            <a:r>
              <a:rPr lang="en-GB" sz="1800" dirty="0"/>
              <a:t> </a:t>
            </a:r>
            <a:r>
              <a:rPr lang="en-GB" sz="1800" dirty="0" err="1"/>
              <a:t>imediată</a:t>
            </a:r>
            <a:r>
              <a:rPr lang="en-GB" sz="1800" dirty="0"/>
              <a:t> </a:t>
            </a:r>
            <a:r>
              <a:rPr lang="en-GB" sz="1800" dirty="0" err="1"/>
              <a:t>față</a:t>
            </a:r>
            <a:r>
              <a:rPr lang="en-GB" sz="1800" dirty="0"/>
              <a:t> de </a:t>
            </a:r>
            <a:r>
              <a:rPr lang="en-GB" sz="1800" dirty="0" err="1"/>
              <a:t>zonele</a:t>
            </a:r>
            <a:r>
              <a:rPr lang="en-GB" sz="1800" dirty="0"/>
              <a:t> </a:t>
            </a:r>
            <a:r>
              <a:rPr lang="en-GB" sz="1800" dirty="0" err="1"/>
              <a:t>principale</a:t>
            </a:r>
            <a:r>
              <a:rPr lang="en-GB" sz="1800" dirty="0"/>
              <a:t> de </a:t>
            </a:r>
            <a:r>
              <a:rPr lang="en-GB" sz="1800" dirty="0" err="1"/>
              <a:t>aprovizionare</a:t>
            </a:r>
            <a:r>
              <a:rPr lang="en-GB" sz="1800" dirty="0"/>
              <a:t> (</a:t>
            </a:r>
            <a:r>
              <a:rPr lang="en-GB" sz="1800" dirty="0" err="1"/>
              <a:t>Morović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bazinul</a:t>
            </a:r>
            <a:r>
              <a:rPr lang="en-GB" sz="1800" dirty="0"/>
              <a:t> </a:t>
            </a:r>
            <a:r>
              <a:rPr lang="en-GB" sz="1800" dirty="0" err="1"/>
              <a:t>Spačva</a:t>
            </a:r>
            <a:r>
              <a:rPr lang="en-GB" sz="1800" dirty="0"/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9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578C-8C5D-89E9-F03A-491F3D47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24110"/>
            <a:ext cx="9218611" cy="1280890"/>
          </a:xfrm>
        </p:spPr>
        <p:txBody>
          <a:bodyPr/>
          <a:lstStyle/>
          <a:p>
            <a:r>
              <a:rPr lang="en-GB" b="1" dirty="0" err="1"/>
              <a:t>Portofoliu</a:t>
            </a:r>
            <a:r>
              <a:rPr lang="en-GB" b="1" dirty="0"/>
              <a:t> </a:t>
            </a:r>
            <a:r>
              <a:rPr lang="en-GB" b="1" dirty="0" err="1"/>
              <a:t>clienți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referințe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3049C-03EC-1A9E-BD3C-700D4C251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857596"/>
            <a:ext cx="4629150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3C588-11D9-0644-A9D5-641CD44A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" y="3004057"/>
            <a:ext cx="3551936" cy="2131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CB74C-9FF0-FA56-6A20-19C6C5C1F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6" y="1880044"/>
            <a:ext cx="4114800" cy="1114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0BB53B-F231-8CCE-9625-E74B0ABB1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" y="5446941"/>
            <a:ext cx="375285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00FEA4-1C7C-EA20-1967-64C81807B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62" y="3160934"/>
            <a:ext cx="3197352" cy="31973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15AB64-3265-6E7B-4730-0F1249966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73" y="3325369"/>
            <a:ext cx="4057683" cy="10763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3D0B749-C9B6-8952-B38C-37F37F2FE8B7}"/>
              </a:ext>
            </a:extLst>
          </p:cNvPr>
          <p:cNvSpPr/>
          <p:nvPr/>
        </p:nvSpPr>
        <p:spPr>
          <a:xfrm>
            <a:off x="7976873" y="4401693"/>
            <a:ext cx="4057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altLang="zh-C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en-GB" altLang="zh-CN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Membru</a:t>
            </a:r>
            <a:r>
              <a:rPr lang="en-GB" altLang="zh-C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FORDAQ – </a:t>
            </a:r>
            <a:r>
              <a:rPr lang="en-GB" altLang="zh-CN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nivel</a:t>
            </a:r>
            <a:r>
              <a:rPr lang="en-GB" altLang="zh-C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Bronze)</a:t>
            </a:r>
            <a:endParaRPr lang="en-GB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96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25BD-F579-E4CE-40DD-8BEB5D66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961" y="301752"/>
            <a:ext cx="9538652" cy="1603248"/>
          </a:xfrm>
        </p:spPr>
        <p:txBody>
          <a:bodyPr/>
          <a:lstStyle/>
          <a:p>
            <a:r>
              <a:rPr lang="en-GB" b="1" dirty="0"/>
              <a:t>Contact </a:t>
            </a:r>
            <a:r>
              <a:rPr lang="en-GB" b="1" dirty="0" err="1"/>
              <a:t>și</a:t>
            </a:r>
            <a:r>
              <a:rPr lang="en-GB" b="1" dirty="0"/>
              <a:t> date </a:t>
            </a:r>
            <a:r>
              <a:rPr lang="en-GB" b="1" dirty="0" err="1"/>
              <a:t>companie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EDCA60-6E77-72E5-F549-915CA4189A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37360" y="1231403"/>
            <a:ext cx="10454640" cy="566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/>
              <a:t>QUERCUS PARKET – </a:t>
            </a:r>
            <a:r>
              <a:rPr lang="en-GB" sz="1600" b="1" dirty="0" err="1"/>
              <a:t>Întreprindere</a:t>
            </a:r>
            <a:r>
              <a:rPr lang="en-GB" sz="1600" b="1" dirty="0"/>
              <a:t> </a:t>
            </a:r>
            <a:r>
              <a:rPr lang="en-GB" sz="1600" b="1" dirty="0" err="1"/>
              <a:t>individuală</a:t>
            </a:r>
            <a:endParaRPr lang="en-GB" sz="1600" dirty="0"/>
          </a:p>
          <a:p>
            <a:r>
              <a:rPr lang="en-GB" sz="1600" dirty="0" err="1"/>
              <a:t>Adresă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Nikole </a:t>
            </a:r>
            <a:r>
              <a:rPr lang="en-GB" sz="1600" dirty="0" err="1"/>
              <a:t>Tesle</a:t>
            </a:r>
            <a:r>
              <a:rPr lang="en-GB" sz="1600" dirty="0"/>
              <a:t> 137, 22321 </a:t>
            </a:r>
            <a:r>
              <a:rPr lang="en-GB" sz="1600" dirty="0" err="1"/>
              <a:t>Ljukovo</a:t>
            </a:r>
            <a:r>
              <a:rPr lang="en-GB" sz="1600" dirty="0"/>
              <a:t>, Serbia</a:t>
            </a:r>
          </a:p>
          <a:p>
            <a:r>
              <a:rPr lang="en-GB" sz="1600" dirty="0"/>
              <a:t>Contact:</a:t>
            </a:r>
            <a:br>
              <a:rPr lang="en-GB" sz="1600" dirty="0"/>
            </a:br>
            <a:r>
              <a:rPr lang="en-GB" sz="1600" dirty="0"/>
              <a:t>Email: quercus.parket@gmail.com</a:t>
            </a:r>
            <a:br>
              <a:rPr lang="en-GB" sz="1600" dirty="0"/>
            </a:br>
            <a:r>
              <a:rPr lang="en-GB" sz="1600" dirty="0" err="1"/>
              <a:t>Telefon</a:t>
            </a:r>
            <a:r>
              <a:rPr lang="en-GB" sz="1600" dirty="0"/>
              <a:t>: +381 22 58 77 50</a:t>
            </a:r>
          </a:p>
          <a:p>
            <a:r>
              <a:rPr lang="en-GB" sz="1600" dirty="0"/>
              <a:t>Program de </a:t>
            </a:r>
            <a:r>
              <a:rPr lang="en-GB" sz="1600" dirty="0" err="1"/>
              <a:t>lucru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 err="1"/>
              <a:t>Luni</a:t>
            </a:r>
            <a:r>
              <a:rPr lang="en-GB" sz="1600" dirty="0"/>
              <a:t> – </a:t>
            </a:r>
            <a:r>
              <a:rPr lang="en-GB" sz="1600" dirty="0" err="1"/>
              <a:t>Vineri</a:t>
            </a:r>
            <a:r>
              <a:rPr lang="en-GB" sz="1600" dirty="0"/>
              <a:t> | 07:00 – 15:00</a:t>
            </a:r>
          </a:p>
          <a:p>
            <a:r>
              <a:rPr lang="en-GB" sz="1600" dirty="0" err="1"/>
              <a:t>Informații</a:t>
            </a:r>
            <a:r>
              <a:rPr lang="en-GB" sz="1600" dirty="0"/>
              <a:t> </a:t>
            </a:r>
            <a:r>
              <a:rPr lang="en-GB" sz="1600" dirty="0" err="1"/>
              <a:t>companie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Cod fiscal (PIB): 106197782</a:t>
            </a:r>
            <a:br>
              <a:rPr lang="en-GB" sz="1600" dirty="0"/>
            </a:br>
            <a:r>
              <a:rPr lang="en-GB" sz="1600" dirty="0"/>
              <a:t>Nr. </a:t>
            </a:r>
            <a:r>
              <a:rPr lang="en-GB" sz="1600" dirty="0" err="1"/>
              <a:t>înregistrare</a:t>
            </a:r>
            <a:r>
              <a:rPr lang="en-GB" sz="1600" dirty="0"/>
              <a:t>: 61620117</a:t>
            </a:r>
          </a:p>
          <a:p>
            <a:r>
              <a:rPr lang="en-GB" sz="1600" dirty="0"/>
              <a:t>Date </a:t>
            </a:r>
            <a:r>
              <a:rPr lang="en-GB" sz="1600" dirty="0" err="1"/>
              <a:t>bancare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OTP Bank Serbia (Novi Sad)</a:t>
            </a:r>
            <a:br>
              <a:rPr lang="en-GB" sz="1600" dirty="0"/>
            </a:br>
            <a:r>
              <a:rPr lang="en-GB" sz="1600" dirty="0"/>
              <a:t>IBAN: RS35 3259 6015 0046 8686 36</a:t>
            </a:r>
            <a:br>
              <a:rPr lang="en-GB" sz="1600" dirty="0"/>
            </a:br>
            <a:r>
              <a:rPr lang="en-GB" sz="1600" dirty="0"/>
              <a:t>SWIFT: OTPVRS22</a:t>
            </a:r>
          </a:p>
          <a:p>
            <a:r>
              <a:rPr lang="en-GB" sz="1600" dirty="0" err="1"/>
              <a:t>Referință</a:t>
            </a:r>
            <a:r>
              <a:rPr lang="en-GB" sz="1600" dirty="0"/>
              <a:t> </a:t>
            </a:r>
            <a:r>
              <a:rPr lang="en-GB" sz="1600" dirty="0" err="1"/>
              <a:t>locație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 err="1"/>
              <a:t>Pilana</a:t>
            </a:r>
            <a:r>
              <a:rPr lang="en-GB" sz="1600" dirty="0"/>
              <a:t> „</a:t>
            </a:r>
            <a:r>
              <a:rPr lang="en-GB" sz="1600" dirty="0" err="1"/>
              <a:t>Strela</a:t>
            </a:r>
            <a:r>
              <a:rPr lang="en-GB" sz="1600" dirty="0"/>
              <a:t>” – Quercus </a:t>
            </a:r>
            <a:r>
              <a:rPr lang="en-GB" sz="1600" dirty="0" err="1"/>
              <a:t>Parket</a:t>
            </a:r>
            <a:endParaRPr lang="en-GB" sz="1600" dirty="0"/>
          </a:p>
          <a:p>
            <a:r>
              <a:rPr lang="en-GB" sz="1600" dirty="0" err="1"/>
              <a:t>Licență</a:t>
            </a:r>
            <a:r>
              <a:rPr lang="en-GB" sz="1600" dirty="0"/>
              <a:t> FSC: C214521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419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</TotalTime>
  <Words>973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PowerPoint Presentation</vt:lpstr>
      <vt:lpstr>Introducere</vt:lpstr>
      <vt:lpstr>Istoric</vt:lpstr>
      <vt:lpstr>Facilitate „la cheie” pentru procesarea lemnului dur</vt:lpstr>
      <vt:lpstr>Aprovizionare, conformitate și trasabilitate</vt:lpstr>
      <vt:lpstr>Oportunitate de piață – stejar european și lemn dur</vt:lpstr>
      <vt:lpstr>Hub strategic – acces la materii prime și export</vt:lpstr>
      <vt:lpstr>Portofoliu clienți și referințe</vt:lpstr>
      <vt:lpstr>Contact și date companie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Goran Nisevic</dc:creator>
  <cp:lastModifiedBy>Goran Nisevic</cp:lastModifiedBy>
  <cp:revision>27</cp:revision>
  <dcterms:created xsi:type="dcterms:W3CDTF">2026-03-27T12:34:22Z</dcterms:created>
  <dcterms:modified xsi:type="dcterms:W3CDTF">2026-03-28T09:27:33Z</dcterms:modified>
</cp:coreProperties>
</file>